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51" r:id="rId2"/>
  </p:sldMasterIdLst>
  <p:notesMasterIdLst>
    <p:notesMasterId r:id="rId77"/>
  </p:notesMasterIdLst>
  <p:handoutMasterIdLst>
    <p:handoutMasterId r:id="rId78"/>
  </p:handoutMasterIdLst>
  <p:sldIdLst>
    <p:sldId id="256" r:id="rId3"/>
    <p:sldId id="300" r:id="rId4"/>
    <p:sldId id="451" r:id="rId5"/>
    <p:sldId id="349" r:id="rId6"/>
    <p:sldId id="404" r:id="rId7"/>
    <p:sldId id="398" r:id="rId8"/>
    <p:sldId id="417" r:id="rId9"/>
    <p:sldId id="399" r:id="rId10"/>
    <p:sldId id="405" r:id="rId11"/>
    <p:sldId id="413" r:id="rId12"/>
    <p:sldId id="386" r:id="rId13"/>
    <p:sldId id="406" r:id="rId14"/>
    <p:sldId id="387" r:id="rId15"/>
    <p:sldId id="388" r:id="rId16"/>
    <p:sldId id="389" r:id="rId17"/>
    <p:sldId id="390" r:id="rId18"/>
    <p:sldId id="411" r:id="rId19"/>
    <p:sldId id="393" r:id="rId20"/>
    <p:sldId id="430" r:id="rId21"/>
    <p:sldId id="391" r:id="rId22"/>
    <p:sldId id="425" r:id="rId23"/>
    <p:sldId id="426" r:id="rId24"/>
    <p:sldId id="427" r:id="rId25"/>
    <p:sldId id="428" r:id="rId26"/>
    <p:sldId id="429" r:id="rId27"/>
    <p:sldId id="442" r:id="rId28"/>
    <p:sldId id="424" r:id="rId29"/>
    <p:sldId id="403" r:id="rId30"/>
    <p:sldId id="395" r:id="rId31"/>
    <p:sldId id="439" r:id="rId32"/>
    <p:sldId id="396" r:id="rId33"/>
    <p:sldId id="452" r:id="rId34"/>
    <p:sldId id="436" r:id="rId35"/>
    <p:sldId id="453" r:id="rId36"/>
    <p:sldId id="437" r:id="rId37"/>
    <p:sldId id="454" r:id="rId38"/>
    <p:sldId id="422" r:id="rId39"/>
    <p:sldId id="402" r:id="rId40"/>
    <p:sldId id="438" r:id="rId41"/>
    <p:sldId id="420" r:id="rId42"/>
    <p:sldId id="469" r:id="rId43"/>
    <p:sldId id="419" r:id="rId44"/>
    <p:sldId id="421" r:id="rId45"/>
    <p:sldId id="423" r:id="rId46"/>
    <p:sldId id="418" r:id="rId47"/>
    <p:sldId id="394" r:id="rId48"/>
    <p:sldId id="431" r:id="rId49"/>
    <p:sldId id="432" r:id="rId50"/>
    <p:sldId id="455" r:id="rId51"/>
    <p:sldId id="342" r:id="rId52"/>
    <p:sldId id="456" r:id="rId53"/>
    <p:sldId id="446" r:id="rId54"/>
    <p:sldId id="445" r:id="rId55"/>
    <p:sldId id="457" r:id="rId56"/>
    <p:sldId id="447" r:id="rId57"/>
    <p:sldId id="448" r:id="rId58"/>
    <p:sldId id="449" r:id="rId59"/>
    <p:sldId id="450" r:id="rId60"/>
    <p:sldId id="458" r:id="rId61"/>
    <p:sldId id="435" r:id="rId62"/>
    <p:sldId id="461" r:id="rId63"/>
    <p:sldId id="460" r:id="rId64"/>
    <p:sldId id="462" r:id="rId65"/>
    <p:sldId id="463" r:id="rId66"/>
    <p:sldId id="464" r:id="rId67"/>
    <p:sldId id="465" r:id="rId68"/>
    <p:sldId id="466" r:id="rId69"/>
    <p:sldId id="467" r:id="rId70"/>
    <p:sldId id="459" r:id="rId71"/>
    <p:sldId id="392" r:id="rId72"/>
    <p:sldId id="441" r:id="rId73"/>
    <p:sldId id="443" r:id="rId74"/>
    <p:sldId id="468" r:id="rId75"/>
    <p:sldId id="444" r:id="rId76"/>
  </p:sldIdLst>
  <p:sldSz cx="9144000" cy="6858000" type="screen4x3"/>
  <p:notesSz cx="6858000" cy="9144000"/>
  <p:defaultTextStyle>
    <a:defPPr>
      <a:defRPr lang="it-IT"/>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D"/>
    <a:srgbClr val="CDCDDA"/>
    <a:srgbClr val="595959"/>
    <a:srgbClr val="22226D"/>
    <a:srgbClr val="98182D"/>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7574E-4959-47C2-B9B6-8D6C492515F5}" v="22" dt="2021-02-04T12:06:25.75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56"/>
  </p:normalViewPr>
  <p:slideViewPr>
    <p:cSldViewPr snapToGrid="0">
      <p:cViewPr varScale="1">
        <p:scale>
          <a:sx n="107" d="100"/>
          <a:sy n="107" d="100"/>
        </p:scale>
        <p:origin x="2052" y="11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oleObject" Target="Grafico%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'[Grafico in Microsoft PowerPoint]Foglio1'!$B$1</c:f>
              <c:strCache>
                <c:ptCount val="1"/>
                <c:pt idx="0">
                  <c:v>Vendite</c:v>
                </c:pt>
              </c:strCache>
            </c:strRef>
          </c:tx>
          <c:spPr>
            <a:solidFill>
              <a:srgbClr val="FF28E7"/>
            </a:solidFill>
          </c:spPr>
          <c:dPt>
            <c:idx val="0"/>
            <c:bubble3D val="0"/>
            <c:spPr>
              <a:solidFill>
                <a:schemeClr val="accent2">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B661-974A-AF11-EFCBB9B5FE38}"/>
              </c:ext>
            </c:extLst>
          </c:dPt>
          <c:dPt>
            <c:idx val="1"/>
            <c:bubble3D val="0"/>
            <c:spPr>
              <a:solidFill>
                <a:srgbClr val="FD98F9"/>
              </a:solidFill>
              <a:ln w="25400">
                <a:solidFill>
                  <a:schemeClr val="lt1"/>
                </a:solidFill>
              </a:ln>
              <a:effectLst/>
              <a:sp3d contourW="25400">
                <a:contourClr>
                  <a:schemeClr val="lt1"/>
                </a:contourClr>
              </a:sp3d>
            </c:spPr>
            <c:extLst>
              <c:ext xmlns:c16="http://schemas.microsoft.com/office/drawing/2014/chart" uri="{C3380CC4-5D6E-409C-BE32-E72D297353CC}">
                <c16:uniqueId val="{00000003-B661-974A-AF11-EFCBB9B5FE38}"/>
              </c:ext>
            </c:extLst>
          </c:dPt>
          <c:cat>
            <c:strRef>
              <c:f>'[Grafico in Microsoft PowerPoint]Foglio1'!$A$2:$A$3</c:f>
              <c:strCache>
                <c:ptCount val="2"/>
                <c:pt idx="0">
                  <c:v>M</c:v>
                </c:pt>
                <c:pt idx="1">
                  <c:v>F</c:v>
                </c:pt>
              </c:strCache>
            </c:strRef>
          </c:cat>
          <c:val>
            <c:numRef>
              <c:f>'[Grafico in Microsoft PowerPoint]Foglio1'!$B$2:$B$3</c:f>
              <c:numCache>
                <c:formatCode>General</c:formatCode>
                <c:ptCount val="2"/>
                <c:pt idx="0">
                  <c:v>10</c:v>
                </c:pt>
                <c:pt idx="1">
                  <c:v>90</c:v>
                </c:pt>
              </c:numCache>
            </c:numRef>
          </c:val>
          <c:extLst>
            <c:ext xmlns:c16="http://schemas.microsoft.com/office/drawing/2014/chart" uri="{C3380CC4-5D6E-409C-BE32-E72D297353CC}">
              <c16:uniqueId val="{00000004-B661-974A-AF11-EFCBB9B5FE38}"/>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03C3F101-30BE-40CF-A214-EAFFBDA98C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4C193ADF-D0DB-43FC-B4FC-1F143B1343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54AE8-08F8-48FB-9B49-97402B510A58}" type="datetimeFigureOut">
              <a:rPr lang="it-IT" smtClean="0"/>
              <a:t>15/04/2024</a:t>
            </a:fld>
            <a:endParaRPr lang="it-IT"/>
          </a:p>
        </p:txBody>
      </p:sp>
      <p:sp>
        <p:nvSpPr>
          <p:cNvPr id="4" name="Segnaposto piè di pagina 3">
            <a:extLst>
              <a:ext uri="{FF2B5EF4-FFF2-40B4-BE49-F238E27FC236}">
                <a16:creationId xmlns:a16="http://schemas.microsoft.com/office/drawing/2014/main" id="{6C6B3981-A79B-4BF3-A3A1-3C7B201E52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5434B3C-640E-4876-BECA-674FFC51E2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F800EB-4273-452D-AADE-A382DD66433C}" type="slidenum">
              <a:rPr lang="it-IT" smtClean="0"/>
              <a:t>‹N›</a:t>
            </a:fld>
            <a:endParaRPr lang="it-IT"/>
          </a:p>
        </p:txBody>
      </p:sp>
    </p:spTree>
    <p:extLst>
      <p:ext uri="{BB962C8B-B14F-4D97-AF65-F5344CB8AC3E}">
        <p14:creationId xmlns:p14="http://schemas.microsoft.com/office/powerpoint/2010/main" val="4170295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DC1412A-6900-40FB-962D-57EC7619546B}"/>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96" charset="-128"/>
              </a:defRPr>
            </a:lvl1pPr>
          </a:lstStyle>
          <a:p>
            <a:pPr>
              <a:defRPr/>
            </a:pPr>
            <a:endParaRPr lang="it-IT"/>
          </a:p>
        </p:txBody>
      </p:sp>
      <p:sp>
        <p:nvSpPr>
          <p:cNvPr id="1027" name="Rectangle 3">
            <a:extLst>
              <a:ext uri="{FF2B5EF4-FFF2-40B4-BE49-F238E27FC236}">
                <a16:creationId xmlns:a16="http://schemas.microsoft.com/office/drawing/2014/main" id="{2295FF7A-BDA1-459E-AB5C-F6DFA1F1457F}"/>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96" charset="-128"/>
              </a:defRPr>
            </a:lvl1pPr>
          </a:lstStyle>
          <a:p>
            <a:pPr>
              <a:defRPr/>
            </a:pPr>
            <a:endParaRPr lang="it-IT"/>
          </a:p>
        </p:txBody>
      </p:sp>
      <p:sp>
        <p:nvSpPr>
          <p:cNvPr id="4100" name="Rectangle 4">
            <a:extLst>
              <a:ext uri="{FF2B5EF4-FFF2-40B4-BE49-F238E27FC236}">
                <a16:creationId xmlns:a16="http://schemas.microsoft.com/office/drawing/2014/main" id="{379843C7-7E48-49F0-8E67-61A111DC7F7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a:extLst>
              <a:ext uri="{FF2B5EF4-FFF2-40B4-BE49-F238E27FC236}">
                <a16:creationId xmlns:a16="http://schemas.microsoft.com/office/drawing/2014/main" id="{ADBB9DAD-AD10-43C1-B304-A69355B73455}"/>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1030" name="Rectangle 6">
            <a:extLst>
              <a:ext uri="{FF2B5EF4-FFF2-40B4-BE49-F238E27FC236}">
                <a16:creationId xmlns:a16="http://schemas.microsoft.com/office/drawing/2014/main" id="{29AB3F73-2F75-4C48-BBC1-9C41889ADF09}"/>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96" charset="-128"/>
              </a:defRPr>
            </a:lvl1pPr>
          </a:lstStyle>
          <a:p>
            <a:pPr>
              <a:defRPr/>
            </a:pPr>
            <a:endParaRPr lang="it-IT"/>
          </a:p>
        </p:txBody>
      </p:sp>
      <p:sp>
        <p:nvSpPr>
          <p:cNvPr id="1031" name="Rectangle 7">
            <a:extLst>
              <a:ext uri="{FF2B5EF4-FFF2-40B4-BE49-F238E27FC236}">
                <a16:creationId xmlns:a16="http://schemas.microsoft.com/office/drawing/2014/main" id="{D32B8F1D-E9EB-49B1-A8D6-B9574F3FA6E6}"/>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lvl1pPr>
          </a:lstStyle>
          <a:p>
            <a:pPr>
              <a:defRPr/>
            </a:pPr>
            <a:fld id="{FF62B224-A3D3-4C0F-8037-1DE1466B06C2}"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96"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96"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96"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96"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9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4" name="Picture 2" descr="DB_PP_cover">
            <a:extLst>
              <a:ext uri="{FF2B5EF4-FFF2-40B4-BE49-F238E27FC236}">
                <a16:creationId xmlns:a16="http://schemas.microsoft.com/office/drawing/2014/main" id="{38428668-619E-4FF5-8849-4DFF63B33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1905000" y="3117850"/>
            <a:ext cx="7131050" cy="793750"/>
          </a:xfrm>
        </p:spPr>
        <p:txBody>
          <a:bodyPr/>
          <a:lstStyle>
            <a:lvl1pPr>
              <a:defRPr/>
            </a:lvl1pPr>
          </a:lstStyle>
          <a:p>
            <a:pPr lvl="0"/>
            <a:r>
              <a:rPr lang="it-IT" noProof="0"/>
              <a:t>Fare clic per modificare stile</a:t>
            </a:r>
          </a:p>
        </p:txBody>
      </p:sp>
      <p:sp>
        <p:nvSpPr>
          <p:cNvPr id="4100" name="Rectangle 4"/>
          <p:cNvSpPr>
            <a:spLocks noGrp="1" noChangeArrowheads="1"/>
          </p:cNvSpPr>
          <p:nvPr>
            <p:ph type="subTitle" idx="1"/>
          </p:nvPr>
        </p:nvSpPr>
        <p:spPr>
          <a:xfrm>
            <a:off x="1924050" y="2667000"/>
            <a:ext cx="6883400" cy="419100"/>
          </a:xfrm>
        </p:spPr>
        <p:txBody>
          <a:bodyPr/>
          <a:lstStyle>
            <a:lvl1pPr marL="0" indent="0">
              <a:defRPr/>
            </a:lvl1pPr>
          </a:lstStyle>
          <a:p>
            <a:pPr lvl="0"/>
            <a:r>
              <a:rPr lang="it-IT" noProof="0"/>
              <a:t>Fare clic per modificare lo stile del sottotitolo dello schema</a:t>
            </a:r>
          </a:p>
        </p:txBody>
      </p:sp>
      <p:sp>
        <p:nvSpPr>
          <p:cNvPr id="5" name="Rectangle 5">
            <a:extLst>
              <a:ext uri="{FF2B5EF4-FFF2-40B4-BE49-F238E27FC236}">
                <a16:creationId xmlns:a16="http://schemas.microsoft.com/office/drawing/2014/main" id="{6E15E1FC-AC74-4791-A946-7BF9E1B32AC8}"/>
              </a:ext>
            </a:extLst>
          </p:cNvPr>
          <p:cNvSpPr>
            <a:spLocks noGrp="1" noChangeArrowheads="1"/>
          </p:cNvSpPr>
          <p:nvPr>
            <p:ph type="ftr" sz="quarter" idx="10"/>
          </p:nvPr>
        </p:nvSpPr>
        <p:spPr>
          <a:xfrm>
            <a:off x="1911350" y="1282700"/>
            <a:ext cx="7016750" cy="762000"/>
          </a:xfrm>
          <a:prstGeom prst="rect">
            <a:avLst/>
          </a:prstGeom>
        </p:spPr>
        <p:txBody>
          <a:bodyPr/>
          <a:lstStyle>
            <a:lvl1pPr>
              <a:lnSpc>
                <a:spcPts val="2200"/>
              </a:lnSpc>
              <a:defRPr sz="2000"/>
            </a:lvl1pPr>
          </a:lstStyle>
          <a:p>
            <a:pPr>
              <a:defRPr/>
            </a:pPr>
            <a:r>
              <a:rPr lang="it-IT"/>
              <a:t>DIPARTIMENTO DI SCIENZE                                                 SOCIALI E POLITICHE</a:t>
            </a:r>
            <a:endParaRPr lang="it-IT" sz="1400">
              <a:solidFill>
                <a:schemeClr val="tx1"/>
              </a:solidFill>
              <a:latin typeface="Arial" charset="0"/>
            </a:endParaRPr>
          </a:p>
        </p:txBody>
      </p:sp>
      <p:pic>
        <p:nvPicPr>
          <p:cNvPr id="6" name="Picture 10" descr="The activities of the Department and the Center">
            <a:extLst>
              <a:ext uri="{FF2B5EF4-FFF2-40B4-BE49-F238E27FC236}">
                <a16:creationId xmlns:a16="http://schemas.microsoft.com/office/drawing/2014/main" id="{A3F460B8-F65E-4428-AB30-A19DF92279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5085184"/>
            <a:ext cx="2265775"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26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1029">
            <a:extLst>
              <a:ext uri="{FF2B5EF4-FFF2-40B4-BE49-F238E27FC236}">
                <a16:creationId xmlns:a16="http://schemas.microsoft.com/office/drawing/2014/main" id="{C2C6514C-BC41-44FD-8F43-96F79C9BE7C7}"/>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88536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38938" y="2311400"/>
            <a:ext cx="1611312" cy="348615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1905000" y="2311400"/>
            <a:ext cx="4681538" cy="348615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1029">
            <a:extLst>
              <a:ext uri="{FF2B5EF4-FFF2-40B4-BE49-F238E27FC236}">
                <a16:creationId xmlns:a16="http://schemas.microsoft.com/office/drawing/2014/main" id="{159D688B-4334-43EF-945B-6725ED6C7C1F}"/>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39792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6" name="Rectangle 1029">
            <a:extLst>
              <a:ext uri="{FF2B5EF4-FFF2-40B4-BE49-F238E27FC236}">
                <a16:creationId xmlns:a16="http://schemas.microsoft.com/office/drawing/2014/main" id="{FCA40D29-7AA9-4AFB-A34C-572B9B4CE347}"/>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250628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19100" y="12700"/>
            <a:ext cx="7772400" cy="889000"/>
          </a:xfrm>
        </p:spPr>
        <p:txBody>
          <a:bodyPr/>
          <a:lstStyle/>
          <a:p>
            <a:r>
              <a:rPr lang="it-IT"/>
              <a:t>Fare clic per modificare lo stile del titolo</a:t>
            </a:r>
          </a:p>
        </p:txBody>
      </p:sp>
      <p:sp>
        <p:nvSpPr>
          <p:cNvPr id="3" name="Segnaposto contenuto 2"/>
          <p:cNvSpPr>
            <a:spLocks noGrp="1"/>
          </p:cNvSpPr>
          <p:nvPr>
            <p:ph idx="1" hasCustomPrompt="1"/>
          </p:nvPr>
        </p:nvSpPr>
        <p:spPr>
          <a:xfrm>
            <a:off x="419100" y="1371600"/>
            <a:ext cx="8077200" cy="4114800"/>
          </a:xfrm>
        </p:spPr>
        <p:txBody>
          <a:bodyPr/>
          <a:lstStyle>
            <a:lvl2pPr>
              <a:buFont typeface="Courier New" panose="02070309020205020404" pitchFamily="49" charset="0"/>
              <a:buChar char="o"/>
              <a:defRPr/>
            </a:lvl2pPr>
            <a:lvl3pPr>
              <a:buFont typeface="Trebuchet MS" panose="020B0603020202020204" pitchFamily="34" charset="0"/>
              <a:buChar char="–"/>
              <a:defRPr/>
            </a:lvl3pPr>
            <a:lvl4pPr>
              <a:buFont typeface="Wingdings" panose="05000000000000000000" pitchFamily="2" charset="2"/>
              <a:buChar char="§"/>
              <a:defRPr/>
            </a:lvl4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1029">
            <a:extLst>
              <a:ext uri="{FF2B5EF4-FFF2-40B4-BE49-F238E27FC236}">
                <a16:creationId xmlns:a16="http://schemas.microsoft.com/office/drawing/2014/main" id="{073E90BF-7261-4ACF-BA6A-250DE14ACEE8}"/>
              </a:ext>
            </a:extLst>
          </p:cNvPr>
          <p:cNvSpPr>
            <a:spLocks noGrp="1" noChangeArrowheads="1"/>
          </p:cNvSpPr>
          <p:nvPr>
            <p:ph type="ftr" sz="quarter" idx="10"/>
          </p:nvPr>
        </p:nvSpPr>
        <p:spPr>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976183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5" name="Rectangle 1029">
            <a:extLst>
              <a:ext uri="{FF2B5EF4-FFF2-40B4-BE49-F238E27FC236}">
                <a16:creationId xmlns:a16="http://schemas.microsoft.com/office/drawing/2014/main" id="{BADB535F-C884-47E4-909D-7699DB9DC5BD}"/>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2189867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6200" y="133985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191000" y="133985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1029">
            <a:extLst>
              <a:ext uri="{FF2B5EF4-FFF2-40B4-BE49-F238E27FC236}">
                <a16:creationId xmlns:a16="http://schemas.microsoft.com/office/drawing/2014/main" id="{BA95EF71-3BC6-41DE-AD7C-0452EF9636D0}"/>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796393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Rectangle 1029">
            <a:extLst>
              <a:ext uri="{FF2B5EF4-FFF2-40B4-BE49-F238E27FC236}">
                <a16:creationId xmlns:a16="http://schemas.microsoft.com/office/drawing/2014/main" id="{F2E5FCF9-620F-499D-BCE2-7EBEA2ABF779}"/>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500472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4" name="Rectangle 1029">
            <a:extLst>
              <a:ext uri="{FF2B5EF4-FFF2-40B4-BE49-F238E27FC236}">
                <a16:creationId xmlns:a16="http://schemas.microsoft.com/office/drawing/2014/main" id="{CF8D9008-CDBD-4114-8F90-942D3535C32A}"/>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2483768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Rectangle 1029">
            <a:extLst>
              <a:ext uri="{FF2B5EF4-FFF2-40B4-BE49-F238E27FC236}">
                <a16:creationId xmlns:a16="http://schemas.microsoft.com/office/drawing/2014/main" id="{3573F4C0-BFA2-45EF-9832-682D1EC5FC4F}"/>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295785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1029">
            <a:extLst>
              <a:ext uri="{FF2B5EF4-FFF2-40B4-BE49-F238E27FC236}">
                <a16:creationId xmlns:a16="http://schemas.microsoft.com/office/drawing/2014/main" id="{815FEEB9-1A3A-4316-A4C8-0662D45E932C}"/>
              </a:ext>
            </a:extLst>
          </p:cNvPr>
          <p:cNvSpPr>
            <a:spLocks noGrp="1" noChangeArrowheads="1"/>
          </p:cNvSpPr>
          <p:nvPr>
            <p:ph type="ftr" sz="quarter" idx="10"/>
          </p:nvPr>
        </p:nvSpPr>
        <p:spPr>
          <a:ln/>
        </p:spPr>
        <p:txBody>
          <a:bodyPr/>
          <a:lstStyle>
            <a:lvl1pPr>
              <a:defRPr/>
            </a:lvl1pPr>
          </a:lstStyle>
          <a:p>
            <a:pPr>
              <a:defRPr/>
            </a:pPr>
            <a:r>
              <a:rPr lang="it-IT"/>
              <a:t>DIPARTIMENTO DI SCIENZE                                                 SOCIALI E POLITICHE</a:t>
            </a:r>
            <a:endParaRPr lang="it-IT" sz="1400">
              <a:solidFill>
                <a:schemeClr val="tx1"/>
              </a:solidFill>
              <a:latin typeface="Arial" charset="0"/>
            </a:endParaRPr>
          </a:p>
        </p:txBody>
      </p:sp>
    </p:spTree>
    <p:extLst>
      <p:ext uri="{BB962C8B-B14F-4D97-AF65-F5344CB8AC3E}">
        <p14:creationId xmlns:p14="http://schemas.microsoft.com/office/powerpoint/2010/main" val="180343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1029">
            <a:extLst>
              <a:ext uri="{FF2B5EF4-FFF2-40B4-BE49-F238E27FC236}">
                <a16:creationId xmlns:a16="http://schemas.microsoft.com/office/drawing/2014/main" id="{7811EC5C-ECDF-4CBD-A028-D6D9A7827C7D}"/>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3148124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6" name="Rectangle 1029">
            <a:extLst>
              <a:ext uri="{FF2B5EF4-FFF2-40B4-BE49-F238E27FC236}">
                <a16:creationId xmlns:a16="http://schemas.microsoft.com/office/drawing/2014/main" id="{634503D7-E807-4B55-87CB-EC99423F08E9}"/>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593273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1029">
            <a:extLst>
              <a:ext uri="{FF2B5EF4-FFF2-40B4-BE49-F238E27FC236}">
                <a16:creationId xmlns:a16="http://schemas.microsoft.com/office/drawing/2014/main" id="{D549F2D3-A678-4542-9F9F-2B7272154EA8}"/>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767435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162675" y="-241300"/>
            <a:ext cx="2028825" cy="569595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6200" y="-241300"/>
            <a:ext cx="5934075" cy="569595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1029">
            <a:extLst>
              <a:ext uri="{FF2B5EF4-FFF2-40B4-BE49-F238E27FC236}">
                <a16:creationId xmlns:a16="http://schemas.microsoft.com/office/drawing/2014/main" id="{52EEC381-5CAB-429D-8F39-77D729F6631D}"/>
              </a:ext>
            </a:extLst>
          </p:cNvPr>
          <p:cNvSpPr>
            <a:spLocks noGrp="1" noChangeArrowheads="1"/>
          </p:cNvSpPr>
          <p:nvPr>
            <p:ph type="ftr" sz="quarter" idx="10"/>
          </p:nvPr>
        </p:nvSpPr>
        <p:spPr>
          <a:xfrm>
            <a:off x="736600" y="6445250"/>
            <a:ext cx="3043312" cy="400050"/>
          </a:xfr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1416691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5" name="Rectangle 1029">
            <a:extLst>
              <a:ext uri="{FF2B5EF4-FFF2-40B4-BE49-F238E27FC236}">
                <a16:creationId xmlns:a16="http://schemas.microsoft.com/office/drawing/2014/main" id="{7384CBAB-5773-474D-9F76-4FFCF62942A4}"/>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103619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1930400" y="3054350"/>
            <a:ext cx="3133725"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5216525" y="3054350"/>
            <a:ext cx="3133725" cy="274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1029">
            <a:extLst>
              <a:ext uri="{FF2B5EF4-FFF2-40B4-BE49-F238E27FC236}">
                <a16:creationId xmlns:a16="http://schemas.microsoft.com/office/drawing/2014/main" id="{10F3A46E-5F45-4077-8116-1C25862CB370}"/>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740220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Rectangle 1029">
            <a:extLst>
              <a:ext uri="{FF2B5EF4-FFF2-40B4-BE49-F238E27FC236}">
                <a16:creationId xmlns:a16="http://schemas.microsoft.com/office/drawing/2014/main" id="{6EA884B7-958C-4675-A842-ECACB4793A92}"/>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2341662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4" name="Rectangle 1029">
            <a:extLst>
              <a:ext uri="{FF2B5EF4-FFF2-40B4-BE49-F238E27FC236}">
                <a16:creationId xmlns:a16="http://schemas.microsoft.com/office/drawing/2014/main" id="{49E5EDC5-A163-49C1-95AA-476D7F4DB55D}"/>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155700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Rectangle 1029">
            <a:extLst>
              <a:ext uri="{FF2B5EF4-FFF2-40B4-BE49-F238E27FC236}">
                <a16:creationId xmlns:a16="http://schemas.microsoft.com/office/drawing/2014/main" id="{8BD59731-435E-4081-A853-58D65EC25976}"/>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309259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6" name="Rectangle 1029">
            <a:extLst>
              <a:ext uri="{FF2B5EF4-FFF2-40B4-BE49-F238E27FC236}">
                <a16:creationId xmlns:a16="http://schemas.microsoft.com/office/drawing/2014/main" id="{85954F57-1D39-4F7A-90DA-AF7962C4CBEA}"/>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65070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6" name="Rectangle 1029">
            <a:extLst>
              <a:ext uri="{FF2B5EF4-FFF2-40B4-BE49-F238E27FC236}">
                <a16:creationId xmlns:a16="http://schemas.microsoft.com/office/drawing/2014/main" id="{C88B0496-2324-4ECD-B910-441288CA5E86}"/>
              </a:ext>
            </a:extLst>
          </p:cNvPr>
          <p:cNvSpPr>
            <a:spLocks noGrp="1" noChangeArrowheads="1"/>
          </p:cNvSpPr>
          <p:nvPr>
            <p:ph type="ftr" sz="quarter" idx="10"/>
          </p:nvPr>
        </p:nvSpPr>
        <p:spPr>
          <a:xfrm>
            <a:off x="736600" y="6445250"/>
            <a:ext cx="3043312" cy="400050"/>
          </a:xfrm>
          <a:prstGeom prst="rect">
            <a:avLst/>
          </a:prstGeom>
          <a:ln/>
        </p:spPr>
        <p:txBody>
          <a:bodyPr/>
          <a:lstStyle>
            <a:lvl1pPr>
              <a:defRPr/>
            </a:lvl1pPr>
          </a:lstStyle>
          <a:p>
            <a:pPr>
              <a:defRPr/>
            </a:pPr>
            <a:r>
              <a:rPr lang="it-IT"/>
              <a:t>DIPARTIMENTO DI SCIENZE GIURIDICHE</a:t>
            </a:r>
            <a:endParaRPr lang="it-IT" sz="1400">
              <a:solidFill>
                <a:schemeClr val="tx1"/>
              </a:solidFill>
              <a:latin typeface="Arial" charset="0"/>
            </a:endParaRPr>
          </a:p>
        </p:txBody>
      </p:sp>
    </p:spTree>
    <p:extLst>
      <p:ext uri="{BB962C8B-B14F-4D97-AF65-F5344CB8AC3E}">
        <p14:creationId xmlns:p14="http://schemas.microsoft.com/office/powerpoint/2010/main" val="157718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B_PP_sezione">
            <a:extLst>
              <a:ext uri="{FF2B5EF4-FFF2-40B4-BE49-F238E27FC236}">
                <a16:creationId xmlns:a16="http://schemas.microsoft.com/office/drawing/2014/main" id="{C7A39DB5-861A-4185-8132-A06BC2EC5E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62D4DE4-B3B3-473A-B4E1-84A740D8D89E}"/>
              </a:ext>
            </a:extLst>
          </p:cNvPr>
          <p:cNvSpPr>
            <a:spLocks noGrp="1" noChangeArrowheads="1"/>
          </p:cNvSpPr>
          <p:nvPr>
            <p:ph type="title"/>
          </p:nvPr>
        </p:nvSpPr>
        <p:spPr bwMode="auto">
          <a:xfrm>
            <a:off x="1905000" y="2311400"/>
            <a:ext cx="5683250" cy="73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stile</a:t>
            </a:r>
          </a:p>
        </p:txBody>
      </p:sp>
      <p:sp>
        <p:nvSpPr>
          <p:cNvPr id="1028" name="Rectangle 4">
            <a:extLst>
              <a:ext uri="{FF2B5EF4-FFF2-40B4-BE49-F238E27FC236}">
                <a16:creationId xmlns:a16="http://schemas.microsoft.com/office/drawing/2014/main" id="{B5AF4477-A1C2-42A3-97A3-EFE49A37420D}"/>
              </a:ext>
            </a:extLst>
          </p:cNvPr>
          <p:cNvSpPr>
            <a:spLocks noGrp="1" noChangeArrowheads="1"/>
          </p:cNvSpPr>
          <p:nvPr>
            <p:ph type="body" idx="1"/>
          </p:nvPr>
        </p:nvSpPr>
        <p:spPr bwMode="auto">
          <a:xfrm>
            <a:off x="1930400" y="3054350"/>
            <a:ext cx="64198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77" name="Rectangle 5">
            <a:extLst>
              <a:ext uri="{FF2B5EF4-FFF2-40B4-BE49-F238E27FC236}">
                <a16:creationId xmlns:a16="http://schemas.microsoft.com/office/drawing/2014/main" id="{8EFB1269-44FD-4786-B23E-5323657E38E6}"/>
              </a:ext>
            </a:extLst>
          </p:cNvPr>
          <p:cNvSpPr>
            <a:spLocks noGrp="1" noChangeArrowheads="1"/>
          </p:cNvSpPr>
          <p:nvPr>
            <p:ph type="ftr" sz="quarter" idx="3"/>
          </p:nvPr>
        </p:nvSpPr>
        <p:spPr bwMode="auto">
          <a:xfrm>
            <a:off x="736600" y="6445250"/>
            <a:ext cx="2768600" cy="457200"/>
          </a:xfrm>
          <a:prstGeom prst="rect">
            <a:avLst/>
          </a:prstGeom>
          <a:noFill/>
          <a:ln>
            <a:noFill/>
          </a:ln>
        </p:spPr>
        <p:txBody>
          <a:bodyPr vert="horz" wrap="square" lIns="91440" tIns="45720" rIns="91440" bIns="45720" numCol="1" anchor="t" anchorCtr="0" compatLnSpc="1">
            <a:prstTxWarp prst="textNoShape">
              <a:avLst/>
            </a:prstTxWarp>
          </a:bodyPr>
          <a:lstStyle>
            <a:lvl1pPr>
              <a:lnSpc>
                <a:spcPts val="900"/>
              </a:lnSpc>
              <a:defRPr sz="800">
                <a:solidFill>
                  <a:schemeClr val="bg1"/>
                </a:solidFill>
                <a:latin typeface="Garamond" pitchFamily="96" charset="0"/>
                <a:ea typeface="ＭＳ Ｐゴシック" pitchFamily="96" charset="-128"/>
              </a:defRPr>
            </a:lvl1pPr>
          </a:lstStyle>
          <a:p>
            <a:pPr>
              <a:defRPr/>
            </a:pPr>
            <a:r>
              <a:rPr lang="it-IT"/>
              <a:t>DIPARTIMENTO DI SCIENZE GIURIDICHE</a:t>
            </a:r>
            <a:endParaRPr lang="it-IT" sz="1400">
              <a:solidFill>
                <a:schemeClr val="tx1"/>
              </a:solidFill>
              <a:latin typeface="Arial" charset="0"/>
            </a:endParaRPr>
          </a:p>
        </p:txBody>
      </p:sp>
    </p:spTree>
  </p:cSld>
  <p:clrMap bg1="lt1" tx1="dk1" bg2="lt2" tx2="dk2" accent1="accent1" accent2="accent2" accent3="accent3" accent4="accent4" accent5="accent5" accent6="accent6" hlink="hlink" folHlink="folHlink"/>
  <p:sldLayoutIdLst>
    <p:sldLayoutId id="2147484269"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Lst>
  <p:hf hdr="0" dt="0"/>
  <p:txStyles>
    <p:titleStyle>
      <a:lvl1pPr algn="l" rtl="0" eaLnBrk="0" fontAlgn="base" hangingPunct="0">
        <a:spcBef>
          <a:spcPct val="0"/>
        </a:spcBef>
        <a:spcAft>
          <a:spcPct val="0"/>
        </a:spcAft>
        <a:defRPr sz="3200">
          <a:solidFill>
            <a:srgbClr val="424242"/>
          </a:solidFill>
          <a:latin typeface="+mj-lt"/>
          <a:ea typeface="+mj-ea"/>
          <a:cs typeface="+mj-cs"/>
        </a:defRPr>
      </a:lvl1pPr>
      <a:lvl2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2pPr>
      <a:lvl3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3pPr>
      <a:lvl4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4pPr>
      <a:lvl5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5pPr>
      <a:lvl6pPr marL="457200" algn="l" rtl="0" fontAlgn="base">
        <a:spcBef>
          <a:spcPct val="0"/>
        </a:spcBef>
        <a:spcAft>
          <a:spcPct val="0"/>
        </a:spcAft>
        <a:defRPr sz="3200">
          <a:solidFill>
            <a:srgbClr val="424242"/>
          </a:solidFill>
          <a:latin typeface="Trebuchet MS" pitchFamily="96" charset="0"/>
          <a:ea typeface="ＭＳ Ｐゴシック" pitchFamily="96" charset="-128"/>
        </a:defRPr>
      </a:lvl6pPr>
      <a:lvl7pPr marL="914400" algn="l" rtl="0" fontAlgn="base">
        <a:spcBef>
          <a:spcPct val="0"/>
        </a:spcBef>
        <a:spcAft>
          <a:spcPct val="0"/>
        </a:spcAft>
        <a:defRPr sz="3200">
          <a:solidFill>
            <a:srgbClr val="424242"/>
          </a:solidFill>
          <a:latin typeface="Trebuchet MS" pitchFamily="96" charset="0"/>
          <a:ea typeface="ＭＳ Ｐゴシック" pitchFamily="96" charset="-128"/>
        </a:defRPr>
      </a:lvl7pPr>
      <a:lvl8pPr marL="1371600" algn="l" rtl="0" fontAlgn="base">
        <a:spcBef>
          <a:spcPct val="0"/>
        </a:spcBef>
        <a:spcAft>
          <a:spcPct val="0"/>
        </a:spcAft>
        <a:defRPr sz="3200">
          <a:solidFill>
            <a:srgbClr val="424242"/>
          </a:solidFill>
          <a:latin typeface="Trebuchet MS" pitchFamily="96" charset="0"/>
          <a:ea typeface="ＭＳ Ｐゴシック" pitchFamily="96" charset="-128"/>
        </a:defRPr>
      </a:lvl8pPr>
      <a:lvl9pPr marL="1828800" algn="l" rtl="0" fontAlgn="base">
        <a:spcBef>
          <a:spcPct val="0"/>
        </a:spcBef>
        <a:spcAft>
          <a:spcPct val="0"/>
        </a:spcAft>
        <a:defRPr sz="3200">
          <a:solidFill>
            <a:srgbClr val="424242"/>
          </a:solidFill>
          <a:latin typeface="Trebuchet MS" pitchFamily="96" charset="0"/>
          <a:ea typeface="ＭＳ Ｐゴシック" pitchFamily="96" charset="-128"/>
        </a:defRPr>
      </a:lvl9pPr>
    </p:titleStyle>
    <p:bodyStyle>
      <a:lvl1pPr marL="342900" indent="-342900" algn="l" rtl="0" eaLnBrk="0" fontAlgn="base" hangingPunct="0">
        <a:spcBef>
          <a:spcPct val="20000"/>
        </a:spcBef>
        <a:spcAft>
          <a:spcPct val="0"/>
        </a:spcAft>
        <a:defRPr i="1">
          <a:solidFill>
            <a:srgbClr val="424242"/>
          </a:solidFill>
          <a:latin typeface="+mn-lt"/>
          <a:ea typeface="+mn-ea"/>
          <a:cs typeface="+mn-cs"/>
        </a:defRPr>
      </a:lvl1pPr>
      <a:lvl2pPr marL="742950" indent="-285750" algn="l" rtl="0" eaLnBrk="0" fontAlgn="base" hangingPunct="0">
        <a:spcBef>
          <a:spcPct val="20000"/>
        </a:spcBef>
        <a:spcAft>
          <a:spcPct val="0"/>
        </a:spcAft>
        <a:defRPr sz="1400">
          <a:solidFill>
            <a:srgbClr val="424242"/>
          </a:solidFill>
          <a:latin typeface="+mn-lt"/>
          <a:ea typeface="+mn-ea"/>
        </a:defRPr>
      </a:lvl2pPr>
      <a:lvl3pPr marL="1143000" indent="-228600" algn="l" rtl="0" eaLnBrk="0" fontAlgn="base" hangingPunct="0">
        <a:spcBef>
          <a:spcPct val="20000"/>
        </a:spcBef>
        <a:spcAft>
          <a:spcPct val="0"/>
        </a:spcAft>
        <a:buChar char="•"/>
        <a:defRPr sz="1400">
          <a:solidFill>
            <a:srgbClr val="424242"/>
          </a:solidFill>
          <a:latin typeface="+mn-lt"/>
          <a:ea typeface="+mn-ea"/>
        </a:defRPr>
      </a:lvl3pPr>
      <a:lvl4pPr marL="1600200" indent="-228600" algn="l" rtl="0" eaLnBrk="0" fontAlgn="base" hangingPunct="0">
        <a:spcBef>
          <a:spcPct val="20000"/>
        </a:spcBef>
        <a:spcAft>
          <a:spcPct val="0"/>
        </a:spcAft>
        <a:buChar char="–"/>
        <a:defRPr sz="1400">
          <a:solidFill>
            <a:srgbClr val="424242"/>
          </a:solidFill>
          <a:latin typeface="+mn-lt"/>
          <a:ea typeface="+mn-ea"/>
        </a:defRPr>
      </a:lvl4pPr>
      <a:lvl5pPr marL="2057400" indent="-228600" algn="l" rtl="0" eaLnBrk="0" fontAlgn="base" hangingPunct="0">
        <a:spcBef>
          <a:spcPct val="20000"/>
        </a:spcBef>
        <a:spcAft>
          <a:spcPct val="0"/>
        </a:spcAft>
        <a:buChar char="»"/>
        <a:defRPr sz="1400">
          <a:solidFill>
            <a:srgbClr val="424242"/>
          </a:solidFill>
          <a:latin typeface="+mn-lt"/>
          <a:ea typeface="+mn-ea"/>
        </a:defRPr>
      </a:lvl5pPr>
      <a:lvl6pPr marL="2514600" indent="-228600" algn="l" rtl="0" fontAlgn="base">
        <a:spcBef>
          <a:spcPct val="20000"/>
        </a:spcBef>
        <a:spcAft>
          <a:spcPct val="0"/>
        </a:spcAft>
        <a:buChar char="»"/>
        <a:defRPr sz="1400">
          <a:solidFill>
            <a:srgbClr val="424242"/>
          </a:solidFill>
          <a:latin typeface="+mn-lt"/>
          <a:ea typeface="+mn-ea"/>
        </a:defRPr>
      </a:lvl6pPr>
      <a:lvl7pPr marL="2971800" indent="-228600" algn="l" rtl="0" fontAlgn="base">
        <a:spcBef>
          <a:spcPct val="20000"/>
        </a:spcBef>
        <a:spcAft>
          <a:spcPct val="0"/>
        </a:spcAft>
        <a:buChar char="»"/>
        <a:defRPr sz="1400">
          <a:solidFill>
            <a:srgbClr val="424242"/>
          </a:solidFill>
          <a:latin typeface="+mn-lt"/>
          <a:ea typeface="+mn-ea"/>
        </a:defRPr>
      </a:lvl7pPr>
      <a:lvl8pPr marL="3429000" indent="-228600" algn="l" rtl="0" fontAlgn="base">
        <a:spcBef>
          <a:spcPct val="20000"/>
        </a:spcBef>
        <a:spcAft>
          <a:spcPct val="0"/>
        </a:spcAft>
        <a:buChar char="»"/>
        <a:defRPr sz="1400">
          <a:solidFill>
            <a:srgbClr val="424242"/>
          </a:solidFill>
          <a:latin typeface="+mn-lt"/>
          <a:ea typeface="+mn-ea"/>
        </a:defRPr>
      </a:lvl8pPr>
      <a:lvl9pPr marL="3886200" indent="-228600" algn="l" rtl="0" fontAlgn="base">
        <a:spcBef>
          <a:spcPct val="20000"/>
        </a:spcBef>
        <a:spcAft>
          <a:spcPct val="0"/>
        </a:spcAft>
        <a:buChar char="»"/>
        <a:defRPr sz="1400">
          <a:solidFill>
            <a:srgbClr val="424242"/>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26" descr="DB_PP_basic_buco">
            <a:extLst>
              <a:ext uri="{FF2B5EF4-FFF2-40B4-BE49-F238E27FC236}">
                <a16:creationId xmlns:a16="http://schemas.microsoft.com/office/drawing/2014/main" id="{B28C7226-3D9C-4099-95D3-CE22442B19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27">
            <a:extLst>
              <a:ext uri="{FF2B5EF4-FFF2-40B4-BE49-F238E27FC236}">
                <a16:creationId xmlns:a16="http://schemas.microsoft.com/office/drawing/2014/main" id="{CFD6F6AD-E551-4CF4-BDBE-99BB47C07C6F}"/>
              </a:ext>
            </a:extLst>
          </p:cNvPr>
          <p:cNvSpPr>
            <a:spLocks noGrp="1" noChangeArrowheads="1"/>
          </p:cNvSpPr>
          <p:nvPr>
            <p:ph type="title"/>
          </p:nvPr>
        </p:nvSpPr>
        <p:spPr bwMode="auto">
          <a:xfrm>
            <a:off x="419100" y="-2413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stile</a:t>
            </a:r>
          </a:p>
        </p:txBody>
      </p:sp>
      <p:sp>
        <p:nvSpPr>
          <p:cNvPr id="2052" name="Rectangle 1028">
            <a:extLst>
              <a:ext uri="{FF2B5EF4-FFF2-40B4-BE49-F238E27FC236}">
                <a16:creationId xmlns:a16="http://schemas.microsoft.com/office/drawing/2014/main" id="{F93C1F8B-FF7E-4920-A352-260CF453044D}"/>
              </a:ext>
            </a:extLst>
          </p:cNvPr>
          <p:cNvSpPr>
            <a:spLocks noGrp="1" noChangeArrowheads="1"/>
          </p:cNvSpPr>
          <p:nvPr>
            <p:ph type="body" idx="1"/>
          </p:nvPr>
        </p:nvSpPr>
        <p:spPr bwMode="auto">
          <a:xfrm>
            <a:off x="76200" y="133985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8197" name="Rectangle 1029">
            <a:extLst>
              <a:ext uri="{FF2B5EF4-FFF2-40B4-BE49-F238E27FC236}">
                <a16:creationId xmlns:a16="http://schemas.microsoft.com/office/drawing/2014/main" id="{5042E259-C933-43E1-8AF9-541B98862B3D}"/>
              </a:ext>
            </a:extLst>
          </p:cNvPr>
          <p:cNvSpPr>
            <a:spLocks noGrp="1" noChangeArrowheads="1"/>
          </p:cNvSpPr>
          <p:nvPr>
            <p:ph type="ftr" sz="quarter" idx="3"/>
          </p:nvPr>
        </p:nvSpPr>
        <p:spPr bwMode="auto">
          <a:xfrm>
            <a:off x="736600" y="6445250"/>
            <a:ext cx="3043312" cy="400050"/>
          </a:xfrm>
          <a:prstGeom prst="rect">
            <a:avLst/>
          </a:prstGeom>
          <a:noFill/>
          <a:ln>
            <a:noFill/>
          </a:ln>
        </p:spPr>
        <p:txBody>
          <a:bodyPr vert="horz" wrap="square" lIns="91440" tIns="45720" rIns="91440" bIns="45720" numCol="1" anchor="t" anchorCtr="0" compatLnSpc="1">
            <a:prstTxWarp prst="textNoShape">
              <a:avLst/>
            </a:prstTxWarp>
          </a:bodyPr>
          <a:lstStyle>
            <a:lvl1pPr algn="l">
              <a:lnSpc>
                <a:spcPts val="900"/>
              </a:lnSpc>
              <a:defRPr sz="800">
                <a:solidFill>
                  <a:schemeClr val="bg1"/>
                </a:solidFill>
                <a:latin typeface="Garamond" pitchFamily="96" charset="0"/>
                <a:ea typeface="ＭＳ Ｐゴシック" pitchFamily="96" charset="-128"/>
              </a:defRPr>
            </a:lvl1pPr>
          </a:lstStyle>
          <a:p>
            <a:pPr>
              <a:defRPr/>
            </a:pPr>
            <a:r>
              <a:rPr lang="it-IT"/>
              <a:t>DIPARTIMENTO DI SCIENZE GIURIDICHE </a:t>
            </a:r>
          </a:p>
          <a:p>
            <a:pPr>
              <a:defRPr/>
            </a:pPr>
            <a:endParaRPr lang="it-IT" sz="1400">
              <a:solidFill>
                <a:schemeClr val="tx1"/>
              </a:solidFill>
              <a:latin typeface="Arial" charset="0"/>
            </a:endParaRPr>
          </a:p>
        </p:txBody>
      </p:sp>
      <p:sp>
        <p:nvSpPr>
          <p:cNvPr id="2054" name="Line 1030">
            <a:extLst>
              <a:ext uri="{FF2B5EF4-FFF2-40B4-BE49-F238E27FC236}">
                <a16:creationId xmlns:a16="http://schemas.microsoft.com/office/drawing/2014/main" id="{E6117DB4-6E4E-472E-909D-CD6F2B86D58A}"/>
              </a:ext>
            </a:extLst>
          </p:cNvPr>
          <p:cNvSpPr>
            <a:spLocks noChangeShapeType="1"/>
          </p:cNvSpPr>
          <p:nvPr/>
        </p:nvSpPr>
        <p:spPr bwMode="auto">
          <a:xfrm>
            <a:off x="0" y="914400"/>
            <a:ext cx="9144000" cy="0"/>
          </a:xfrm>
          <a:prstGeom prst="line">
            <a:avLst/>
          </a:prstGeom>
          <a:noFill/>
          <a:ln w="9525">
            <a:solidFill>
              <a:srgbClr val="17217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pic>
        <p:nvPicPr>
          <p:cNvPr id="7" name="Picture 10" descr="The activities of the Department and the Center">
            <a:extLst>
              <a:ext uri="{FF2B5EF4-FFF2-40B4-BE49-F238E27FC236}">
                <a16:creationId xmlns:a16="http://schemas.microsoft.com/office/drawing/2014/main" id="{5B251081-C10B-4871-8534-1D95BFD8672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07399" y="6237325"/>
            <a:ext cx="809921" cy="6079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29">
            <a:extLst>
              <a:ext uri="{FF2B5EF4-FFF2-40B4-BE49-F238E27FC236}">
                <a16:creationId xmlns:a16="http://schemas.microsoft.com/office/drawing/2014/main" id="{8BFE5921-561E-460B-8397-7E7E9BC893B0}"/>
              </a:ext>
            </a:extLst>
          </p:cNvPr>
          <p:cNvSpPr txBox="1">
            <a:spLocks noChangeArrowheads="1"/>
          </p:cNvSpPr>
          <p:nvPr userDrawn="1"/>
        </p:nvSpPr>
        <p:spPr bwMode="auto">
          <a:xfrm>
            <a:off x="3491880" y="6309320"/>
            <a:ext cx="5112568" cy="400050"/>
          </a:xfrm>
          <a:prstGeom prst="rect">
            <a:avLst/>
          </a:prstGeom>
          <a:noFill/>
          <a:ln>
            <a:noFill/>
          </a:ln>
        </p:spPr>
        <p:txBody>
          <a:bodyPr vert="horz" wrap="square" lIns="91440" tIns="45720" rIns="91440" bIns="45720" numCol="1" anchor="t" anchorCtr="0" compatLnSpc="1">
            <a:prstTxWarp prst="textNoShape">
              <a:avLst/>
            </a:prstTxWarp>
          </a:bodyPr>
          <a:lstStyle>
            <a:defPPr>
              <a:defRPr lang="it-IT"/>
            </a:defPPr>
            <a:lvl1pPr algn="l" rtl="0" eaLnBrk="0" fontAlgn="base" hangingPunct="0">
              <a:lnSpc>
                <a:spcPts val="900"/>
              </a:lnSpc>
              <a:spcBef>
                <a:spcPct val="0"/>
              </a:spcBef>
              <a:spcAft>
                <a:spcPct val="0"/>
              </a:spcAft>
              <a:defRPr sz="800" kern="1200">
                <a:solidFill>
                  <a:schemeClr val="bg1"/>
                </a:solidFill>
                <a:latin typeface="Garamond" pitchFamily="96" charset="0"/>
                <a:ea typeface="ＭＳ Ｐゴシック" pitchFamily="96"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it-IT" altLang="it-IT" sz="1200">
                <a:solidFill>
                  <a:srgbClr val="424242"/>
                </a:solidFill>
                <a:latin typeface="+mn-lt"/>
                <a:ea typeface="+mn-ea"/>
                <a:cs typeface="+mn-cs"/>
              </a:rPr>
              <a:t>Corso di perfezionamento in Coding for </a:t>
            </a:r>
            <a:r>
              <a:rPr lang="it-IT" altLang="it-IT" sz="1200" err="1">
                <a:solidFill>
                  <a:srgbClr val="424242"/>
                </a:solidFill>
                <a:latin typeface="+mn-lt"/>
                <a:ea typeface="+mn-ea"/>
                <a:cs typeface="+mn-cs"/>
              </a:rPr>
              <a:t>lawyers</a:t>
            </a:r>
            <a:r>
              <a:rPr lang="it-IT" altLang="it-IT" sz="1200">
                <a:solidFill>
                  <a:srgbClr val="424242"/>
                </a:solidFill>
                <a:latin typeface="+mn-lt"/>
                <a:ea typeface="+mn-ea"/>
                <a:cs typeface="+mn-cs"/>
              </a:rPr>
              <a:t> e Legal tech</a:t>
            </a:r>
            <a:endParaRPr lang="it-IT" sz="2000">
              <a:solidFill>
                <a:srgbClr val="424242"/>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Lst>
  <p:hf hdr="0" dt="0"/>
  <p:txStyles>
    <p:title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p:titleStyle>
    <p:body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Char char="–"/>
        <a:defRPr sz="2000">
          <a:solidFill>
            <a:srgbClr val="424242"/>
          </a:solidFill>
          <a:latin typeface="+mn-lt"/>
          <a:ea typeface="+mn-ea"/>
        </a:defRPr>
      </a:lvl2pPr>
      <a:lvl3pPr marL="1143000" indent="-228600" algn="l" rtl="0" eaLnBrk="0" fontAlgn="base" hangingPunct="0">
        <a:spcBef>
          <a:spcPct val="20000"/>
        </a:spcBef>
        <a:spcAft>
          <a:spcPct val="0"/>
        </a:spcAft>
        <a:buChar char="•"/>
        <a:defRPr>
          <a:solidFill>
            <a:srgbClr val="424242"/>
          </a:solidFill>
          <a:latin typeface="+mn-lt"/>
          <a:ea typeface="+mn-ea"/>
        </a:defRPr>
      </a:lvl3pPr>
      <a:lvl4pPr marL="1600200" indent="-228600" algn="l" rtl="0" eaLnBrk="0" fontAlgn="base" hangingPunct="0">
        <a:spcBef>
          <a:spcPct val="20000"/>
        </a:spcBef>
        <a:spcAft>
          <a:spcPct val="0"/>
        </a:spcAft>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saferinternet.org.uk/blog/revenge-porn-pandemic-rise-reports-shows-no-sign-slowing-even-lockdown-eases"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3.xml"/><Relationship Id="rId1" Type="http://schemas.openxmlformats.org/officeDocument/2006/relationships/video" Target="https://www.youtube.com/embed/cQ54GDm1eL0?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07/s12119-020-09738-0"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www.ohchr.org/EN/NewsEvents/Pages/DisplayNews.aspx?NewsID=23126"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brocardi.it/dizionario/3241.html" TargetMode="External"/><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 Id="rId6" Type="http://schemas.openxmlformats.org/officeDocument/2006/relationships/hyperlink" Target="https://www.brocardi.it/dizionario/4306.html" TargetMode="External"/><Relationship Id="rId5" Type="http://schemas.openxmlformats.org/officeDocument/2006/relationships/hyperlink" Target="https://www.brocardi.it/dizionario/4312.html" TargetMode="External"/><Relationship Id="rId4" Type="http://schemas.openxmlformats.org/officeDocument/2006/relationships/hyperlink" Target="https://www.brocardi.it/dizionario/4311.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brocardi.it/dizionario/5846.html" TargetMode="External"/><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 Id="rId4" Type="http://schemas.openxmlformats.org/officeDocument/2006/relationships/hyperlink" Target="https://www.brocardi.it/dizionario/5820.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470722"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hyperlink" Target="https://www.garanteprivacy.it/web/guest/home/docweb/-/docweb-display/docweb/9553419"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rm.coe.int/2nd-additional-protocol-budapest-convention-en/1680a2219c"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3.xml"/><Relationship Id="rId1" Type="http://schemas.openxmlformats.org/officeDocument/2006/relationships/video" Target="https://www.youtube.com/embed/-GM5iagkZmo?feature=oembed"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3.xml"/><Relationship Id="rId1" Type="http://schemas.openxmlformats.org/officeDocument/2006/relationships/video" Target="https://www.youtube.com/embed/-GM5iagkZmo?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4D0FF4AC-4A69-4C57-92F0-64AF6C8DAE8C}"/>
              </a:ext>
            </a:extLst>
          </p:cNvPr>
          <p:cNvSpPr>
            <a:spLocks noGrp="1" noChangeArrowheads="1"/>
          </p:cNvSpPr>
          <p:nvPr>
            <p:ph type="subTitle" idx="1"/>
          </p:nvPr>
        </p:nvSpPr>
        <p:spPr>
          <a:xfrm>
            <a:off x="1797050" y="2769290"/>
            <a:ext cx="7214046" cy="923936"/>
          </a:xfrm>
        </p:spPr>
        <p:txBody>
          <a:bodyPr/>
          <a:lstStyle/>
          <a:p>
            <a:r>
              <a:rPr lang="it-IT" sz="2400" dirty="0">
                <a:latin typeface="Trebuchet MS (Titoli)"/>
              </a:rPr>
              <a:t>Diritto penale dell’informatica</a:t>
            </a:r>
            <a:endParaRPr lang="en-US" sz="2400" dirty="0">
              <a:latin typeface="Trebuchet MS (Titoli)"/>
            </a:endParaRPr>
          </a:p>
          <a:p>
            <a:endParaRPr lang="it-IT" altLang="it-IT" sz="2400" dirty="0">
              <a:solidFill>
                <a:schemeClr val="tx1"/>
              </a:solidFill>
              <a:latin typeface="Trebuchet MS (Titoli)"/>
            </a:endParaRPr>
          </a:p>
        </p:txBody>
      </p:sp>
      <p:sp>
        <p:nvSpPr>
          <p:cNvPr id="5125" name="Rectangle 5">
            <a:extLst>
              <a:ext uri="{FF2B5EF4-FFF2-40B4-BE49-F238E27FC236}">
                <a16:creationId xmlns:a16="http://schemas.microsoft.com/office/drawing/2014/main" id="{41573E0D-4A87-453E-B457-A7E7C2C3F24D}"/>
              </a:ext>
            </a:extLst>
          </p:cNvPr>
          <p:cNvSpPr>
            <a:spLocks noGrp="1" noChangeArrowheads="1"/>
          </p:cNvSpPr>
          <p:nvPr>
            <p:ph type="ftr" sz="quarter" idx="10"/>
          </p:nvPr>
        </p:nvSpPr>
        <p:spPr>
          <a:xfrm>
            <a:off x="1911350" y="1370856"/>
            <a:ext cx="7016750" cy="762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defRPr i="1">
                <a:solidFill>
                  <a:srgbClr val="424242"/>
                </a:solidFill>
                <a:latin typeface="Trebuchet MS" panose="020B0603020202020204" pitchFamily="34" charset="0"/>
                <a:ea typeface="ＭＳ Ｐゴシック" panose="020B0600070205080204" pitchFamily="34" charset="-128"/>
              </a:defRPr>
            </a:lvl1pPr>
            <a:lvl2pPr marL="742950" indent="-285750">
              <a:spcBef>
                <a:spcPct val="20000"/>
              </a:spcBef>
              <a:defRPr sz="1400">
                <a:solidFill>
                  <a:srgbClr val="424242"/>
                </a:solidFill>
                <a:latin typeface="Trebuchet MS" panose="020B0603020202020204" pitchFamily="34" charset="0"/>
                <a:ea typeface="ＭＳ Ｐゴシック" panose="020B0600070205080204" pitchFamily="34" charset="-128"/>
              </a:defRPr>
            </a:lvl2pPr>
            <a:lvl3pPr marL="1143000" indent="-228600">
              <a:spcBef>
                <a:spcPct val="20000"/>
              </a:spcBef>
              <a:buChar char="•"/>
              <a:defRPr sz="1400">
                <a:solidFill>
                  <a:srgbClr val="424242"/>
                </a:solidFill>
                <a:latin typeface="Trebuchet MS" panose="020B0603020202020204" pitchFamily="34" charset="0"/>
                <a:ea typeface="ＭＳ Ｐゴシック" panose="020B0600070205080204" pitchFamily="34" charset="-128"/>
              </a:defRPr>
            </a:lvl3pPr>
            <a:lvl4pPr marL="1600200" indent="-228600">
              <a:spcBef>
                <a:spcPct val="20000"/>
              </a:spcBef>
              <a:buChar char="–"/>
              <a:defRPr sz="1400">
                <a:solidFill>
                  <a:srgbClr val="424242"/>
                </a:solidFill>
                <a:latin typeface="Trebuchet MS" panose="020B0603020202020204" pitchFamily="34" charset="0"/>
                <a:ea typeface="ＭＳ Ｐゴシック" panose="020B0600070205080204" pitchFamily="34" charset="-128"/>
              </a:defRPr>
            </a:lvl4pPr>
            <a:lvl5pPr marL="2057400" indent="-228600">
              <a:spcBef>
                <a:spcPct val="20000"/>
              </a:spcBef>
              <a:buChar char="»"/>
              <a:defRPr sz="1400">
                <a:solidFill>
                  <a:srgbClr val="424242"/>
                </a:solidFill>
                <a:latin typeface="Trebuchet MS" panose="020B0603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rgbClr val="424242"/>
                </a:solidFill>
                <a:latin typeface="Trebuchet MS" panose="020B0603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rgbClr val="424242"/>
                </a:solidFill>
                <a:latin typeface="Trebuchet MS" panose="020B0603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rgbClr val="424242"/>
                </a:solidFill>
                <a:latin typeface="Trebuchet MS" panose="020B0603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rgbClr val="424242"/>
                </a:solidFill>
                <a:latin typeface="Trebuchet MS" panose="020B0603020202020204" pitchFamily="34" charset="0"/>
                <a:ea typeface="ＭＳ Ｐゴシック" panose="020B0600070205080204" pitchFamily="34" charset="-128"/>
              </a:defRPr>
            </a:lvl9pPr>
          </a:lstStyle>
          <a:p>
            <a:pPr>
              <a:spcBef>
                <a:spcPct val="0"/>
              </a:spcBef>
            </a:pPr>
            <a:r>
              <a:rPr lang="it-IT" altLang="it-IT" sz="1800" i="0">
                <a:solidFill>
                  <a:schemeClr val="bg1"/>
                </a:solidFill>
                <a:latin typeface="Garamond" panose="02020404030301010803" pitchFamily="18" charset="0"/>
              </a:rPr>
              <a:t>DIPARTIMENTO DI SCIENZE GIURIDICHE “CESARE BECCARIA”</a:t>
            </a:r>
            <a:endParaRPr lang="it-IT" altLang="it-IT" sz="1200" i="0">
              <a:solidFill>
                <a:schemeClr val="tx1"/>
              </a:solidFill>
              <a:latin typeface="Arial" panose="020B0604020202020204" pitchFamily="34" charset="0"/>
            </a:endParaRPr>
          </a:p>
        </p:txBody>
      </p:sp>
      <p:sp>
        <p:nvSpPr>
          <p:cNvPr id="6" name="Rectangle 2">
            <a:extLst>
              <a:ext uri="{FF2B5EF4-FFF2-40B4-BE49-F238E27FC236}">
                <a16:creationId xmlns:a16="http://schemas.microsoft.com/office/drawing/2014/main" id="{7BDCAC14-C109-46CB-86B5-F9118216E00E}"/>
              </a:ext>
            </a:extLst>
          </p:cNvPr>
          <p:cNvSpPr txBox="1">
            <a:spLocks noChangeArrowheads="1"/>
          </p:cNvSpPr>
          <p:nvPr/>
        </p:nvSpPr>
        <p:spPr bwMode="auto">
          <a:xfrm>
            <a:off x="1797050" y="3429000"/>
            <a:ext cx="7131050" cy="2517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424242"/>
                </a:solidFill>
                <a:latin typeface="+mj-lt"/>
                <a:ea typeface="+mj-ea"/>
                <a:cs typeface="+mj-cs"/>
              </a:defRPr>
            </a:lvl1pPr>
            <a:lvl2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2pPr>
            <a:lvl3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3pPr>
            <a:lvl4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4pPr>
            <a:lvl5pPr algn="l" rtl="0" eaLnBrk="0" fontAlgn="base" hangingPunct="0">
              <a:spcBef>
                <a:spcPct val="0"/>
              </a:spcBef>
              <a:spcAft>
                <a:spcPct val="0"/>
              </a:spcAft>
              <a:defRPr sz="3200">
                <a:solidFill>
                  <a:srgbClr val="424242"/>
                </a:solidFill>
                <a:latin typeface="Trebuchet MS" pitchFamily="96" charset="0"/>
                <a:ea typeface="ＭＳ Ｐゴシック" pitchFamily="96" charset="-128"/>
              </a:defRPr>
            </a:lvl5pPr>
            <a:lvl6pPr marL="457200" algn="l" rtl="0" fontAlgn="base">
              <a:spcBef>
                <a:spcPct val="0"/>
              </a:spcBef>
              <a:spcAft>
                <a:spcPct val="0"/>
              </a:spcAft>
              <a:defRPr sz="3200">
                <a:solidFill>
                  <a:srgbClr val="424242"/>
                </a:solidFill>
                <a:latin typeface="Trebuchet MS" pitchFamily="96" charset="0"/>
                <a:ea typeface="ＭＳ Ｐゴシック" pitchFamily="96" charset="-128"/>
              </a:defRPr>
            </a:lvl6pPr>
            <a:lvl7pPr marL="914400" algn="l" rtl="0" fontAlgn="base">
              <a:spcBef>
                <a:spcPct val="0"/>
              </a:spcBef>
              <a:spcAft>
                <a:spcPct val="0"/>
              </a:spcAft>
              <a:defRPr sz="3200">
                <a:solidFill>
                  <a:srgbClr val="424242"/>
                </a:solidFill>
                <a:latin typeface="Trebuchet MS" pitchFamily="96" charset="0"/>
                <a:ea typeface="ＭＳ Ｐゴシック" pitchFamily="96" charset="-128"/>
              </a:defRPr>
            </a:lvl7pPr>
            <a:lvl8pPr marL="1371600" algn="l" rtl="0" fontAlgn="base">
              <a:spcBef>
                <a:spcPct val="0"/>
              </a:spcBef>
              <a:spcAft>
                <a:spcPct val="0"/>
              </a:spcAft>
              <a:defRPr sz="3200">
                <a:solidFill>
                  <a:srgbClr val="424242"/>
                </a:solidFill>
                <a:latin typeface="Trebuchet MS" pitchFamily="96" charset="0"/>
                <a:ea typeface="ＭＳ Ｐゴシック" pitchFamily="96" charset="-128"/>
              </a:defRPr>
            </a:lvl8pPr>
            <a:lvl9pPr marL="1828800" algn="l" rtl="0" fontAlgn="base">
              <a:spcBef>
                <a:spcPct val="0"/>
              </a:spcBef>
              <a:spcAft>
                <a:spcPct val="0"/>
              </a:spcAft>
              <a:defRPr sz="3200">
                <a:solidFill>
                  <a:srgbClr val="424242"/>
                </a:solidFill>
                <a:latin typeface="Trebuchet MS" pitchFamily="96" charset="0"/>
                <a:ea typeface="ＭＳ Ｐゴシック" pitchFamily="96" charset="-128"/>
              </a:defRPr>
            </a:lvl9pPr>
          </a:lstStyle>
          <a:p>
            <a:r>
              <a:rPr lang="it-IT" altLang="it-IT" i="1" kern="0" dirty="0"/>
              <a:t>«Revenge </a:t>
            </a:r>
            <a:r>
              <a:rPr lang="it-IT" altLang="it-IT" i="1" kern="0" dirty="0" err="1"/>
              <a:t>Porn</a:t>
            </a:r>
            <a:r>
              <a:rPr lang="it-IT" altLang="it-IT" i="1" kern="0" dirty="0"/>
              <a:t>» e «</a:t>
            </a:r>
            <a:r>
              <a:rPr lang="it-IT" altLang="it-IT" i="1" kern="0" dirty="0" err="1"/>
              <a:t>Deepfake</a:t>
            </a:r>
            <a:r>
              <a:rPr lang="it-IT" altLang="it-IT" i="1" kern="0" dirty="0"/>
              <a:t>» sulle piattaforme online </a:t>
            </a:r>
            <a:br>
              <a:rPr lang="it-IT" altLang="it-IT" i="1" kern="0" dirty="0"/>
            </a:br>
            <a:endParaRPr lang="it-IT" altLang="it-IT" i="1" kern="0" dirty="0"/>
          </a:p>
          <a:p>
            <a:r>
              <a:rPr lang="it-IT" altLang="it-IT" sz="2000" i="1" kern="0" dirty="0"/>
              <a:t>Aspetti informatico-giuridici</a:t>
            </a:r>
          </a:p>
          <a:p>
            <a:endParaRPr lang="it-IT" altLang="it-IT" sz="2000" i="1" kern="0" dirty="0"/>
          </a:p>
          <a:p>
            <a:pPr algn="r"/>
            <a:r>
              <a:rPr lang="it-IT" altLang="it-IT" sz="2000" kern="0" dirty="0"/>
              <a:t>Dott.ssa Elisabetta Stringhi</a:t>
            </a:r>
          </a:p>
          <a:p>
            <a:pPr algn="r"/>
            <a:r>
              <a:rPr lang="it-IT" altLang="it-IT" sz="2000" i="1" kern="0" dirty="0"/>
              <a:t>International </a:t>
            </a:r>
            <a:r>
              <a:rPr lang="it-IT" altLang="it-IT" sz="2000" i="1" kern="0" dirty="0" err="1"/>
              <a:t>research</a:t>
            </a:r>
            <a:r>
              <a:rPr lang="it-IT" altLang="it-IT" sz="2000" i="1" kern="0" dirty="0"/>
              <a:t> </a:t>
            </a:r>
            <a:r>
              <a:rPr lang="it-IT" altLang="it-IT" sz="2000" i="1" kern="0" dirty="0" err="1"/>
              <a:t>fellow</a:t>
            </a:r>
            <a:r>
              <a:rPr lang="it-IT" altLang="it-IT" sz="2000" i="1" kern="0" dirty="0"/>
              <a:t> </a:t>
            </a:r>
            <a:r>
              <a:rPr lang="it-IT" altLang="it-IT" sz="2000" i="1" kern="0" dirty="0" err="1"/>
              <a:t>at</a:t>
            </a:r>
            <a:r>
              <a:rPr lang="it-IT" altLang="it-IT" sz="2000" i="1" kern="0" dirty="0"/>
              <a:t> ISLC</a:t>
            </a:r>
            <a:endParaRPr lang="it-IT" altLang="it-IT" i="1"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11FDE6-C665-B34F-84AB-08A25DAFE7F7}"/>
              </a:ext>
            </a:extLst>
          </p:cNvPr>
          <p:cNvSpPr>
            <a:spLocks noGrp="1"/>
          </p:cNvSpPr>
          <p:nvPr>
            <p:ph type="title"/>
          </p:nvPr>
        </p:nvSpPr>
        <p:spPr/>
        <p:txBody>
          <a:bodyPr/>
          <a:lstStyle/>
          <a:p>
            <a:r>
              <a:rPr lang="it-IT" dirty="0"/>
              <a:t>«Revenge </a:t>
            </a:r>
            <a:r>
              <a:rPr lang="it-IT" dirty="0" err="1"/>
              <a:t>porn</a:t>
            </a:r>
            <a:r>
              <a:rPr lang="it-IT" dirty="0"/>
              <a:t>»: una definizione </a:t>
            </a:r>
          </a:p>
        </p:txBody>
      </p:sp>
      <p:sp>
        <p:nvSpPr>
          <p:cNvPr id="3" name="Segnaposto contenuto 2">
            <a:extLst>
              <a:ext uri="{FF2B5EF4-FFF2-40B4-BE49-F238E27FC236}">
                <a16:creationId xmlns:a16="http://schemas.microsoft.com/office/drawing/2014/main" id="{B22D5F96-A12E-0147-B5F1-FDC6E1E329AF}"/>
              </a:ext>
            </a:extLst>
          </p:cNvPr>
          <p:cNvSpPr>
            <a:spLocks noGrp="1"/>
          </p:cNvSpPr>
          <p:nvPr>
            <p:ph idx="1"/>
          </p:nvPr>
        </p:nvSpPr>
        <p:spPr/>
        <p:txBody>
          <a:bodyPr/>
          <a:lstStyle/>
          <a:p>
            <a:pPr algn="just"/>
            <a:r>
              <a:rPr lang="it-IT" b="1" dirty="0"/>
              <a:t>«Image-</a:t>
            </a:r>
            <a:r>
              <a:rPr lang="it-IT" b="1" dirty="0" err="1"/>
              <a:t>based</a:t>
            </a:r>
            <a:r>
              <a:rPr lang="it-IT" b="1" dirty="0"/>
              <a:t> </a:t>
            </a:r>
            <a:r>
              <a:rPr lang="it-IT" b="1" dirty="0" err="1"/>
              <a:t>sexual</a:t>
            </a:r>
            <a:r>
              <a:rPr lang="it-IT" b="1" dirty="0"/>
              <a:t> </a:t>
            </a:r>
            <a:r>
              <a:rPr lang="it-IT" b="1" dirty="0" err="1"/>
              <a:t>abuse</a:t>
            </a:r>
            <a:r>
              <a:rPr lang="it-IT" b="1" dirty="0"/>
              <a:t>» </a:t>
            </a:r>
          </a:p>
          <a:p>
            <a:pPr algn="just"/>
            <a:r>
              <a:rPr lang="it-IT" dirty="0"/>
              <a:t>«</a:t>
            </a:r>
            <a:r>
              <a:rPr lang="it-IT" b="1" dirty="0"/>
              <a:t>Non-</a:t>
            </a:r>
            <a:r>
              <a:rPr lang="it-IT" b="1" dirty="0" err="1"/>
              <a:t>consensual</a:t>
            </a:r>
            <a:r>
              <a:rPr lang="it-IT" b="1" dirty="0"/>
              <a:t> </a:t>
            </a:r>
            <a:r>
              <a:rPr lang="it-IT" b="1" dirty="0" err="1"/>
              <a:t>dissemination</a:t>
            </a:r>
            <a:r>
              <a:rPr lang="it-IT" b="1" dirty="0"/>
              <a:t> of intimate images</a:t>
            </a:r>
            <a:r>
              <a:rPr lang="it-IT" dirty="0"/>
              <a:t>»</a:t>
            </a:r>
          </a:p>
          <a:p>
            <a:pPr algn="just"/>
            <a:r>
              <a:rPr lang="it-IT" dirty="0"/>
              <a:t>«</a:t>
            </a:r>
            <a:r>
              <a:rPr lang="it-IT" b="1" dirty="0"/>
              <a:t>Diffusione illecita di immagini sessualmente esplicite</a:t>
            </a:r>
            <a:r>
              <a:rPr lang="it-IT" dirty="0"/>
              <a:t>» (Art. 612-ter c.p.)</a:t>
            </a:r>
          </a:p>
          <a:p>
            <a:pPr algn="just"/>
            <a:endParaRPr lang="it-IT" sz="1800" dirty="0"/>
          </a:p>
          <a:p>
            <a:pPr algn="just"/>
            <a:endParaRPr lang="it-IT" sz="1800" dirty="0"/>
          </a:p>
          <a:p>
            <a:pPr algn="just"/>
            <a:endParaRPr lang="it-IT" sz="1800" dirty="0"/>
          </a:p>
          <a:p>
            <a:pPr algn="just"/>
            <a:endParaRPr lang="it-IT" sz="1800" dirty="0"/>
          </a:p>
          <a:p>
            <a:pPr algn="just"/>
            <a:r>
              <a:rPr lang="it-IT" sz="1800" dirty="0" err="1"/>
              <a:t>McGlynn</a:t>
            </a:r>
            <a:r>
              <a:rPr lang="it-IT" sz="1800" dirty="0"/>
              <a:t>, C., </a:t>
            </a:r>
            <a:r>
              <a:rPr lang="it-IT" sz="1800" dirty="0" err="1"/>
              <a:t>Rackley</a:t>
            </a:r>
            <a:r>
              <a:rPr lang="it-IT" sz="1800" dirty="0"/>
              <a:t>, E., &amp; </a:t>
            </a:r>
            <a:r>
              <a:rPr lang="it-IT" sz="1800" dirty="0" err="1"/>
              <a:t>Houghton</a:t>
            </a:r>
            <a:r>
              <a:rPr lang="it-IT" sz="1800" dirty="0"/>
              <a:t>, </a:t>
            </a:r>
            <a:r>
              <a:rPr lang="it-IT" sz="1800" dirty="0" err="1"/>
              <a:t>R</a:t>
            </a:r>
            <a:r>
              <a:rPr lang="it-IT" sz="1800" dirty="0"/>
              <a:t>. (2017). Beyond ‘</a:t>
            </a:r>
            <a:r>
              <a:rPr lang="it-IT" sz="1800" dirty="0" err="1"/>
              <a:t>revenge</a:t>
            </a:r>
            <a:r>
              <a:rPr lang="it-IT" sz="1800" dirty="0"/>
              <a:t> </a:t>
            </a:r>
            <a:r>
              <a:rPr lang="it-IT" sz="1800" dirty="0" err="1"/>
              <a:t>porn</a:t>
            </a:r>
            <a:r>
              <a:rPr lang="it-IT" sz="1800" dirty="0"/>
              <a:t>’: The continuum of image-</a:t>
            </a:r>
            <a:r>
              <a:rPr lang="it-IT" sz="1800" dirty="0" err="1"/>
              <a:t>based</a:t>
            </a:r>
            <a:r>
              <a:rPr lang="it-IT" sz="1800" dirty="0"/>
              <a:t> </a:t>
            </a:r>
            <a:r>
              <a:rPr lang="it-IT" sz="1800" dirty="0" err="1"/>
              <a:t>sexual</a:t>
            </a:r>
            <a:r>
              <a:rPr lang="it-IT" sz="1800" dirty="0"/>
              <a:t> </a:t>
            </a:r>
            <a:r>
              <a:rPr lang="it-IT" sz="1800" dirty="0" err="1"/>
              <a:t>abuse</a:t>
            </a:r>
            <a:r>
              <a:rPr lang="it-IT" sz="1800" dirty="0"/>
              <a:t>. </a:t>
            </a:r>
            <a:r>
              <a:rPr lang="it-IT" sz="1800" i="1" dirty="0" err="1"/>
              <a:t>Feminist</a:t>
            </a:r>
            <a:r>
              <a:rPr lang="it-IT" sz="1800" i="1" dirty="0"/>
              <a:t> Legal </a:t>
            </a:r>
            <a:r>
              <a:rPr lang="it-IT" sz="1800" i="1" dirty="0" err="1"/>
              <a:t>Studies</a:t>
            </a:r>
            <a:r>
              <a:rPr lang="it-IT" sz="1800" i="1" dirty="0"/>
              <a:t>,</a:t>
            </a:r>
            <a:r>
              <a:rPr lang="it-IT" sz="1800" dirty="0"/>
              <a:t> </a:t>
            </a:r>
            <a:r>
              <a:rPr lang="it-IT" sz="1800" i="1" dirty="0"/>
              <a:t>25</a:t>
            </a:r>
            <a:r>
              <a:rPr lang="it-IT" sz="1800" dirty="0"/>
              <a:t>(1), 25–46.</a:t>
            </a:r>
            <a:endParaRPr lang="it-IT" sz="1400" dirty="0"/>
          </a:p>
          <a:p>
            <a:pPr marL="0" indent="0">
              <a:buNone/>
            </a:pPr>
            <a:endParaRPr lang="it-IT" dirty="0"/>
          </a:p>
        </p:txBody>
      </p:sp>
      <p:sp>
        <p:nvSpPr>
          <p:cNvPr id="4" name="Segnaposto piè di pagina 3">
            <a:extLst>
              <a:ext uri="{FF2B5EF4-FFF2-40B4-BE49-F238E27FC236}">
                <a16:creationId xmlns:a16="http://schemas.microsoft.com/office/drawing/2014/main" id="{2D87D2DB-406A-BB49-8FD3-20728CE386E9}"/>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3CEC5737-F36B-3B41-8C1A-B36ED2EA36E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CDD123E-63AA-E14E-BAA0-8331F0213D70}"/>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12421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Studi quantitativi: una violenza di genere</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991590"/>
            <a:ext cx="8077200" cy="5053610"/>
          </a:xfrm>
        </p:spPr>
        <p:txBody>
          <a:bodyPr/>
          <a:lstStyle/>
          <a:p>
            <a:pPr algn="just"/>
            <a:r>
              <a:rPr lang="it-IT" sz="2000" dirty="0"/>
              <a:t>Gli studi quantitativi sul fenomeno sono scarsi. </a:t>
            </a:r>
          </a:p>
          <a:p>
            <a:pPr algn="just"/>
            <a:r>
              <a:rPr lang="it-IT" sz="2000" dirty="0"/>
              <a:t>Secondo un report della Cyber </a:t>
            </a:r>
            <a:r>
              <a:rPr lang="it-IT" sz="2000" dirty="0" err="1"/>
              <a:t>Civil</a:t>
            </a:r>
            <a:r>
              <a:rPr lang="it-IT" sz="2000" dirty="0"/>
              <a:t> </a:t>
            </a:r>
            <a:r>
              <a:rPr lang="it-IT" sz="2000" dirty="0" err="1"/>
              <a:t>Rights</a:t>
            </a:r>
            <a:r>
              <a:rPr lang="it-IT" sz="2000" dirty="0"/>
              <a:t> </a:t>
            </a:r>
            <a:r>
              <a:rPr lang="it-IT" sz="2000" dirty="0" err="1"/>
              <a:t>Initiative</a:t>
            </a:r>
            <a:r>
              <a:rPr lang="it-IT" sz="2000" dirty="0"/>
              <a:t>, condotto su un campione di  1606 intervistati, di cui 361 vittime, l’82% ha sofferto un impatto significativo sulla vita sociale e occupazionale, mentre il 54% ha avuto difficoltà a concentrarsi nel lavoro/studio. Il 55% e il 57% temono per la propria reputazione e prospettiva professionale, 13% ha difficoltà ad ottenere un lavoro, l’8% ha lasciato il proprio lavoro e il 6% è stato licenziato e/o cacciato da scuola. </a:t>
            </a:r>
          </a:p>
          <a:p>
            <a:pPr marL="0" indent="0" algn="just">
              <a:buNone/>
            </a:pPr>
            <a:endParaRPr lang="it-IT" sz="2000" dirty="0"/>
          </a:p>
          <a:p>
            <a:pPr algn="just"/>
            <a:r>
              <a:rPr lang="it-IT" sz="1600" dirty="0"/>
              <a:t>CYBER CIVIL RIGHTS INITIATIVE, Revenge </a:t>
            </a:r>
            <a:r>
              <a:rPr lang="it-IT" sz="1600" dirty="0" err="1"/>
              <a:t>Porn</a:t>
            </a:r>
            <a:r>
              <a:rPr lang="it-IT" sz="1600" dirty="0"/>
              <a:t> </a:t>
            </a:r>
            <a:r>
              <a:rPr lang="it-IT" sz="1600" dirty="0" err="1"/>
              <a:t>Statistics</a:t>
            </a:r>
            <a:r>
              <a:rPr lang="it-IT" sz="1600" dirty="0"/>
              <a:t>, 2014. Disponibile online: [</a:t>
            </a:r>
            <a:r>
              <a:rPr lang="it-IT" sz="1600" dirty="0" err="1"/>
              <a:t>https</a:t>
            </a:r>
            <a:r>
              <a:rPr lang="it-IT" sz="1600" dirty="0"/>
              <a:t>://</a:t>
            </a:r>
            <a:r>
              <a:rPr lang="it-IT" sz="1600" dirty="0" err="1"/>
              <a:t>www.cybercivilrights.org</a:t>
            </a:r>
            <a:r>
              <a:rPr lang="it-IT" sz="1600" dirty="0"/>
              <a:t>/</a:t>
            </a:r>
            <a:r>
              <a:rPr lang="it-IT" sz="1600" dirty="0" err="1"/>
              <a:t>wp-content</a:t>
            </a:r>
            <a:r>
              <a:rPr lang="it-IT" sz="1600" dirty="0"/>
              <a:t>/uploads/2014/12/</a:t>
            </a:r>
            <a:r>
              <a:rPr lang="it-IT" sz="1600" dirty="0" err="1"/>
              <a:t>RPStatistics.pdf</a:t>
            </a:r>
            <a:r>
              <a:rPr lang="it-IT" sz="1600" dirty="0"/>
              <a:t>]. </a:t>
            </a:r>
          </a:p>
          <a:p>
            <a:endParaRPr lang="it-IT" dirty="0"/>
          </a:p>
          <a:p>
            <a:endParaRPr lang="it-IT" dirty="0"/>
          </a:p>
          <a:p>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5E308917-0A78-C14E-80D6-5CC5B7C69B14}"/>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C85E4DD6-4773-674B-852F-F65F4AF6EC79}"/>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81881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Studi quantitativi: una violenza di genere</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991590"/>
            <a:ext cx="8077200" cy="5053610"/>
          </a:xfrm>
        </p:spPr>
        <p:txBody>
          <a:bodyPr/>
          <a:lstStyle/>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pPr marL="0" indent="0" algn="just">
              <a:buNone/>
            </a:pPr>
            <a:endParaRPr lang="it-IT" sz="2000" dirty="0"/>
          </a:p>
          <a:p>
            <a:r>
              <a:rPr lang="it-IT" sz="1600" dirty="0"/>
              <a:t>CYBER CIVIL RIGHTS INITIATIVE, </a:t>
            </a:r>
            <a:r>
              <a:rPr lang="it-IT" sz="1600" i="1" dirty="0"/>
              <a:t>Revenge </a:t>
            </a:r>
            <a:r>
              <a:rPr lang="it-IT" sz="1600" i="1" dirty="0" err="1"/>
              <a:t>Porn</a:t>
            </a:r>
            <a:r>
              <a:rPr lang="it-IT" sz="1600" i="1" dirty="0"/>
              <a:t> </a:t>
            </a:r>
            <a:r>
              <a:rPr lang="it-IT" sz="1600" i="1" dirty="0" err="1"/>
              <a:t>Statistics</a:t>
            </a:r>
            <a:r>
              <a:rPr lang="it-IT" sz="1600" dirty="0"/>
              <a:t>, 2014. </a:t>
            </a:r>
            <a:r>
              <a:rPr lang="it-IT" sz="1600" dirty="0" err="1"/>
              <a:t>Available</a:t>
            </a:r>
            <a:r>
              <a:rPr lang="it-IT" sz="1600" dirty="0"/>
              <a:t> online from: [</a:t>
            </a:r>
            <a:r>
              <a:rPr lang="it-IT" sz="1600" dirty="0" err="1"/>
              <a:t>https</a:t>
            </a:r>
            <a:r>
              <a:rPr lang="it-IT" sz="1600" dirty="0"/>
              <a:t>://</a:t>
            </a:r>
            <a:r>
              <a:rPr lang="it-IT" sz="1600" dirty="0" err="1"/>
              <a:t>www.cybercivilrights.org</a:t>
            </a:r>
            <a:r>
              <a:rPr lang="it-IT" sz="1600" dirty="0"/>
              <a:t>/</a:t>
            </a:r>
            <a:r>
              <a:rPr lang="it-IT" sz="1600" dirty="0" err="1"/>
              <a:t>wp-content</a:t>
            </a:r>
            <a:r>
              <a:rPr lang="it-IT" sz="1600" dirty="0"/>
              <a:t>/uploads/2014/12/</a:t>
            </a:r>
            <a:r>
              <a:rPr lang="it-IT" sz="1600" dirty="0" err="1"/>
              <a:t>RPStatistics.pdf</a:t>
            </a:r>
            <a:r>
              <a:rPr lang="it-IT" sz="1600" dirty="0"/>
              <a:t>]. </a:t>
            </a:r>
            <a:endParaRPr lang="it-IT" sz="1400" dirty="0"/>
          </a:p>
          <a:p>
            <a:r>
              <a:rPr lang="it-IT" sz="1600" dirty="0"/>
              <a:t>EUROPEAN INSTITUTE FOR GENDER EQUALITY, </a:t>
            </a:r>
            <a:r>
              <a:rPr lang="it-IT" sz="1600" i="1" dirty="0"/>
              <a:t>Cyber </a:t>
            </a:r>
            <a:r>
              <a:rPr lang="it-IT" sz="1600" i="1" dirty="0" err="1"/>
              <a:t>violence</a:t>
            </a:r>
            <a:r>
              <a:rPr lang="it-IT" sz="1600" i="1" dirty="0"/>
              <a:t> </a:t>
            </a:r>
            <a:r>
              <a:rPr lang="it-IT" sz="1600" i="1" dirty="0" err="1"/>
              <a:t>against</a:t>
            </a:r>
            <a:r>
              <a:rPr lang="it-IT" sz="1600" i="1" dirty="0"/>
              <a:t> </a:t>
            </a:r>
            <a:r>
              <a:rPr lang="it-IT" sz="1600" i="1" dirty="0" err="1"/>
              <a:t>women</a:t>
            </a:r>
            <a:r>
              <a:rPr lang="it-IT" sz="1600" i="1" dirty="0"/>
              <a:t> and </a:t>
            </a:r>
            <a:r>
              <a:rPr lang="it-IT" sz="1600" i="1" dirty="0" err="1"/>
              <a:t>girls</a:t>
            </a:r>
            <a:r>
              <a:rPr lang="it-IT" sz="1600" dirty="0"/>
              <a:t>, 2017. </a:t>
            </a:r>
            <a:endParaRPr lang="it-IT" sz="1400" dirty="0"/>
          </a:p>
          <a:p>
            <a:pPr marL="0" indent="0">
              <a:buNone/>
            </a:pPr>
            <a:endParaRPr lang="it-IT" sz="1400" dirty="0"/>
          </a:p>
          <a:p>
            <a:endParaRPr lang="it-IT" sz="1600" dirty="0"/>
          </a:p>
          <a:p>
            <a:endParaRPr lang="it-IT" sz="1600" dirty="0"/>
          </a:p>
          <a:p>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5E308917-0A78-C14E-80D6-5CC5B7C69B14}"/>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graphicFrame>
        <p:nvGraphicFramePr>
          <p:cNvPr id="8" name="Grafico 7">
            <a:extLst>
              <a:ext uri="{FF2B5EF4-FFF2-40B4-BE49-F238E27FC236}">
                <a16:creationId xmlns:a16="http://schemas.microsoft.com/office/drawing/2014/main" id="{B93457EB-4371-D44F-A12C-7454F27124AF}"/>
              </a:ext>
            </a:extLst>
          </p:cNvPr>
          <p:cNvGraphicFramePr>
            <a:graphicFrameLocks/>
          </p:cNvGraphicFramePr>
          <p:nvPr>
            <p:extLst>
              <p:ext uri="{D42A27DB-BD31-4B8C-83A1-F6EECF244321}">
                <p14:modId xmlns:p14="http://schemas.microsoft.com/office/powerpoint/2010/main" val="1173678193"/>
              </p:ext>
            </p:extLst>
          </p:nvPr>
        </p:nvGraphicFramePr>
        <p:xfrm>
          <a:off x="2171700" y="130175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CasellaDiTesto 6">
            <a:extLst>
              <a:ext uri="{FF2B5EF4-FFF2-40B4-BE49-F238E27FC236}">
                <a16:creationId xmlns:a16="http://schemas.microsoft.com/office/drawing/2014/main" id="{5271DB9D-9424-9E47-AFFC-40812966DFAC}"/>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48676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Studi qualitativi: gli impatti psicologici</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145969"/>
            <a:ext cx="8077200" cy="4114800"/>
          </a:xfrm>
        </p:spPr>
        <p:txBody>
          <a:bodyPr/>
          <a:lstStyle/>
          <a:p>
            <a:pPr algn="just"/>
            <a:r>
              <a:rPr lang="it-IT" sz="2000" dirty="0"/>
              <a:t>Gli esiti di uno studio qualitativo condotto tra </a:t>
            </a:r>
            <a:r>
              <a:rPr lang="it-IT" sz="2000" dirty="0" err="1"/>
              <a:t>Febbrario</a:t>
            </a:r>
            <a:r>
              <a:rPr lang="it-IT" sz="2000" dirty="0"/>
              <a:t> 2014 e Gennaio 2015 con 15 vittime (donne) mostra come l’impatto sulla salute psico-fisica sia devastante e presenti analogie con la violenza sessuale. </a:t>
            </a:r>
          </a:p>
          <a:p>
            <a:pPr algn="just"/>
            <a:r>
              <a:rPr lang="it-IT" sz="2000" dirty="0"/>
              <a:t>Tra gli esiti più comuni: perdita di fiducia negli altri, PTSD, ansia, depressione, disturbo del sonno, bassa autostima. </a:t>
            </a:r>
          </a:p>
          <a:p>
            <a:pPr algn="just"/>
            <a:r>
              <a:rPr lang="it-IT" sz="2000" dirty="0"/>
              <a:t>Si tratta di aspetti che, secondo l’autrice dello studio, i legislatori dovrebbero considerare nel disciplinare questo fenomeno. </a:t>
            </a:r>
          </a:p>
          <a:p>
            <a:pPr marL="0" indent="0">
              <a:buNone/>
            </a:pPr>
            <a:endParaRPr lang="it-IT" sz="1400" dirty="0"/>
          </a:p>
          <a:p>
            <a:pPr algn="just"/>
            <a:r>
              <a:rPr lang="it-IT" sz="1600" dirty="0"/>
              <a:t>BATES, S., (2016). “Revenge </a:t>
            </a:r>
            <a:r>
              <a:rPr lang="it-IT" sz="1600" dirty="0" err="1"/>
              <a:t>porn</a:t>
            </a:r>
            <a:r>
              <a:rPr lang="it-IT" sz="1600" dirty="0"/>
              <a:t> and </a:t>
            </a:r>
            <a:r>
              <a:rPr lang="it-IT" sz="1600" dirty="0" err="1"/>
              <a:t>mental</a:t>
            </a:r>
            <a:r>
              <a:rPr lang="it-IT" sz="1600" dirty="0"/>
              <a:t> </a:t>
            </a:r>
            <a:r>
              <a:rPr lang="it-IT" sz="1600" dirty="0" err="1"/>
              <a:t>health</a:t>
            </a:r>
            <a:r>
              <a:rPr lang="it-IT" sz="1600" dirty="0"/>
              <a:t>: a qualitative </a:t>
            </a:r>
            <a:r>
              <a:rPr lang="it-IT" sz="1600" dirty="0" err="1"/>
              <a:t>analysis</a:t>
            </a:r>
            <a:r>
              <a:rPr lang="it-IT" sz="1600" dirty="0"/>
              <a:t> of the </a:t>
            </a:r>
            <a:r>
              <a:rPr lang="it-IT" sz="1600" dirty="0" err="1"/>
              <a:t>mental</a:t>
            </a:r>
            <a:r>
              <a:rPr lang="it-IT" sz="1600" dirty="0"/>
              <a:t> </a:t>
            </a:r>
            <a:r>
              <a:rPr lang="it-IT" sz="1600" dirty="0" err="1"/>
              <a:t>health</a:t>
            </a:r>
            <a:r>
              <a:rPr lang="it-IT" sz="1600" dirty="0"/>
              <a:t> </a:t>
            </a:r>
            <a:r>
              <a:rPr lang="it-IT" sz="1600" dirty="0" err="1"/>
              <a:t>effects</a:t>
            </a:r>
            <a:r>
              <a:rPr lang="it-IT" sz="1600" dirty="0"/>
              <a:t> of </a:t>
            </a:r>
            <a:r>
              <a:rPr lang="it-IT" sz="1600" dirty="0" err="1"/>
              <a:t>revenge</a:t>
            </a:r>
            <a:r>
              <a:rPr lang="it-IT" sz="1600" dirty="0"/>
              <a:t> </a:t>
            </a:r>
            <a:r>
              <a:rPr lang="it-IT" sz="1600" dirty="0" err="1"/>
              <a:t>porn</a:t>
            </a:r>
            <a:r>
              <a:rPr lang="it-IT" sz="1600" dirty="0"/>
              <a:t> on </a:t>
            </a:r>
            <a:r>
              <a:rPr lang="it-IT" sz="1600" dirty="0" err="1"/>
              <a:t>female</a:t>
            </a:r>
            <a:r>
              <a:rPr lang="it-IT" sz="1600" dirty="0"/>
              <a:t> </a:t>
            </a:r>
            <a:r>
              <a:rPr lang="it-IT" sz="1600" dirty="0" err="1"/>
              <a:t>survivors</a:t>
            </a:r>
            <a:r>
              <a:rPr lang="it-IT" sz="1600" dirty="0"/>
              <a:t>”</a:t>
            </a:r>
            <a:r>
              <a:rPr lang="it-IT" sz="1600" i="1" dirty="0"/>
              <a:t>, </a:t>
            </a:r>
            <a:r>
              <a:rPr lang="it-IT" sz="1600" i="1" dirty="0" err="1"/>
              <a:t>Feminist</a:t>
            </a:r>
            <a:r>
              <a:rPr lang="it-IT" sz="1600" i="1" dirty="0"/>
              <a:t> </a:t>
            </a:r>
            <a:r>
              <a:rPr lang="it-IT" sz="1600" i="1" dirty="0" err="1"/>
              <a:t>Criminology</a:t>
            </a:r>
            <a:r>
              <a:rPr lang="it-IT" sz="1600" dirty="0"/>
              <a:t>, pp. 1-21. </a:t>
            </a:r>
          </a:p>
          <a:p>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B17B943D-9C5E-6C4B-96E6-5AF2167E777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2840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metodi di acquisizione dei </a:t>
            </a:r>
            <a:r>
              <a:rPr lang="it-IT" i="1" dirty="0"/>
              <a:t>file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2428505"/>
          </a:xfrm>
        </p:spPr>
        <p:txBody>
          <a:bodyPr/>
          <a:lstStyle/>
          <a:p>
            <a:pPr algn="just"/>
            <a:r>
              <a:rPr lang="it-IT" dirty="0"/>
              <a:t>Esistono diversi metodi di acquisizione dei </a:t>
            </a:r>
            <a:r>
              <a:rPr lang="it-IT" i="1" dirty="0"/>
              <a:t>file </a:t>
            </a:r>
            <a:r>
              <a:rPr lang="it-IT" dirty="0"/>
              <a:t>contenenti immagini intime: </a:t>
            </a:r>
          </a:p>
          <a:p>
            <a:pPr marL="0" indent="0" algn="just">
              <a:buNone/>
            </a:pPr>
            <a:endParaRPr lang="it-IT" dirty="0"/>
          </a:p>
          <a:p>
            <a:pPr lvl="1" algn="just"/>
            <a:r>
              <a:rPr lang="it-IT" dirty="0"/>
              <a:t>«</a:t>
            </a:r>
            <a:r>
              <a:rPr lang="it-IT" dirty="0" err="1"/>
              <a:t>sexting</a:t>
            </a:r>
            <a:r>
              <a:rPr lang="it-IT" dirty="0"/>
              <a:t>» (condivisione consensuale); </a:t>
            </a:r>
          </a:p>
          <a:p>
            <a:pPr lvl="1" algn="just"/>
            <a:r>
              <a:rPr lang="it-IT" dirty="0"/>
              <a:t>perdita del dato </a:t>
            </a:r>
            <a:r>
              <a:rPr lang="it-IT" i="1" dirty="0"/>
              <a:t>(data </a:t>
            </a:r>
            <a:r>
              <a:rPr lang="it-IT" i="1" dirty="0" err="1"/>
              <a:t>leak</a:t>
            </a:r>
            <a:r>
              <a:rPr lang="it-IT" i="1" dirty="0"/>
              <a:t>);</a:t>
            </a:r>
            <a:r>
              <a:rPr lang="it-IT" dirty="0"/>
              <a:t> </a:t>
            </a:r>
          </a:p>
          <a:p>
            <a:pPr lvl="1" algn="just"/>
            <a:r>
              <a:rPr lang="it-IT" dirty="0"/>
              <a:t>accesso abusivo a sistema informatico; </a:t>
            </a:r>
          </a:p>
          <a:p>
            <a:pPr lvl="1" algn="just"/>
            <a:r>
              <a:rPr lang="it-IT" dirty="0"/>
              <a:t>ripresa illecita (anche </a:t>
            </a:r>
            <a:r>
              <a:rPr lang="it-IT" i="1" dirty="0"/>
              <a:t>live-streaming</a:t>
            </a:r>
            <a:r>
              <a:rPr lang="it-IT" dirty="0"/>
              <a:t>). </a:t>
            </a:r>
          </a:p>
          <a:p>
            <a:pPr lvl="1"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4575E098-A475-E14C-BF4B-9397D9A0D17D}"/>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891439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la diffusione dei </a:t>
            </a:r>
            <a:r>
              <a:rPr lang="it-IT" i="1" dirty="0"/>
              <a:t>file</a:t>
            </a:r>
            <a:r>
              <a:rPr lang="it-IT" dirty="0"/>
              <a:t>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2856017"/>
          </a:xfrm>
        </p:spPr>
        <p:txBody>
          <a:bodyPr/>
          <a:lstStyle/>
          <a:p>
            <a:pPr algn="just"/>
            <a:r>
              <a:rPr lang="it-IT" dirty="0"/>
              <a:t>Comunque acquisiti, i </a:t>
            </a:r>
            <a:r>
              <a:rPr lang="it-IT" i="1" dirty="0"/>
              <a:t>file </a:t>
            </a:r>
            <a:r>
              <a:rPr lang="it-IT" dirty="0"/>
              <a:t>sono principalmente diffusi:</a:t>
            </a:r>
          </a:p>
          <a:p>
            <a:pPr marL="0" indent="0" algn="just">
              <a:buNone/>
            </a:pPr>
            <a:r>
              <a:rPr lang="it-IT" dirty="0"/>
              <a:t> </a:t>
            </a:r>
          </a:p>
          <a:p>
            <a:pPr lvl="1" algn="just"/>
            <a:r>
              <a:rPr lang="it-IT" dirty="0"/>
              <a:t>tramite piattaforme online pornografiche (i.e. </a:t>
            </a:r>
            <a:r>
              <a:rPr lang="it-IT" dirty="0" err="1"/>
              <a:t>PornHub</a:t>
            </a:r>
            <a:r>
              <a:rPr lang="it-IT" dirty="0"/>
              <a:t>);</a:t>
            </a:r>
          </a:p>
          <a:p>
            <a:pPr lvl="1" algn="just"/>
            <a:r>
              <a:rPr lang="it-IT" dirty="0"/>
              <a:t>tramite piattaforme online di messaggistica (i.e. </a:t>
            </a:r>
            <a:r>
              <a:rPr lang="it-IT" dirty="0" err="1"/>
              <a:t>Telegram</a:t>
            </a:r>
            <a:r>
              <a:rPr lang="it-IT" dirty="0"/>
              <a:t>, </a:t>
            </a:r>
            <a:r>
              <a:rPr lang="it-IT" dirty="0" err="1"/>
              <a:t>Whatsapp</a:t>
            </a:r>
            <a:r>
              <a:rPr lang="it-IT" dirty="0"/>
              <a:t>); </a:t>
            </a:r>
          </a:p>
          <a:p>
            <a:pPr lvl="1" algn="just"/>
            <a:r>
              <a:rPr lang="it-IT" dirty="0"/>
              <a:t>tramite piattaforme online di </a:t>
            </a:r>
            <a:r>
              <a:rPr lang="it-IT" i="1" dirty="0"/>
              <a:t>social networking </a:t>
            </a:r>
            <a:r>
              <a:rPr lang="it-IT" dirty="0"/>
              <a:t>(i.e. Facebook, Instagram, </a:t>
            </a:r>
            <a:r>
              <a:rPr lang="it-IT" dirty="0" err="1"/>
              <a:t>Twitter</a:t>
            </a:r>
            <a:r>
              <a:rPr lang="it-IT" dirty="0"/>
              <a:t>, TikTok); </a:t>
            </a:r>
          </a:p>
          <a:p>
            <a:pPr lvl="1" algn="just"/>
            <a:r>
              <a:rPr lang="it-IT" dirty="0"/>
              <a:t>tramite piattaforme online di </a:t>
            </a:r>
            <a:r>
              <a:rPr lang="it-IT" i="1" dirty="0"/>
              <a:t>file </a:t>
            </a:r>
            <a:r>
              <a:rPr lang="it-IT" i="1" dirty="0" err="1"/>
              <a:t>sharing</a:t>
            </a:r>
            <a:r>
              <a:rPr lang="it-IT" dirty="0"/>
              <a:t> (i.e. </a:t>
            </a:r>
            <a:r>
              <a:rPr lang="it-IT" dirty="0" err="1"/>
              <a:t>Dropbox</a:t>
            </a:r>
            <a:r>
              <a:rPr lang="it-IT" dirty="0"/>
              <a:t>); </a:t>
            </a:r>
          </a:p>
          <a:p>
            <a:pPr lvl="1" algn="just"/>
            <a:r>
              <a:rPr lang="it-IT" dirty="0"/>
              <a:t>tramite piattaforme online di </a:t>
            </a:r>
            <a:r>
              <a:rPr lang="it-IT" i="1" dirty="0"/>
              <a:t>video-</a:t>
            </a:r>
            <a:r>
              <a:rPr lang="it-IT" i="1" dirty="0" err="1"/>
              <a:t>sharing</a:t>
            </a:r>
            <a:r>
              <a:rPr lang="it-IT" i="1" dirty="0"/>
              <a:t> </a:t>
            </a:r>
            <a:r>
              <a:rPr lang="it-IT" dirty="0"/>
              <a:t>e/o </a:t>
            </a:r>
            <a:r>
              <a:rPr lang="it-IT" i="1" dirty="0"/>
              <a:t>live-streaming</a:t>
            </a:r>
            <a:r>
              <a:rPr lang="it-IT" dirty="0"/>
              <a:t> (i.e. </a:t>
            </a:r>
            <a:r>
              <a:rPr lang="it-IT" dirty="0" err="1"/>
              <a:t>YouTube</a:t>
            </a:r>
            <a:r>
              <a:rPr lang="it-IT" dirty="0"/>
              <a:t>, </a:t>
            </a:r>
            <a:r>
              <a:rPr lang="it-IT" dirty="0" err="1"/>
              <a:t>Twitch</a:t>
            </a:r>
            <a:r>
              <a:rPr lang="it-IT" dirty="0"/>
              <a:t>). </a:t>
            </a:r>
          </a:p>
          <a:p>
            <a:pPr lvl="1"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9DE6D740-030B-FC40-972A-FC2D6B498D18}"/>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80696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l’indicizzazione dei contenuti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2856017"/>
          </a:xfrm>
        </p:spPr>
        <p:txBody>
          <a:bodyPr/>
          <a:lstStyle/>
          <a:p>
            <a:pPr algn="just"/>
            <a:r>
              <a:rPr lang="it-IT" dirty="0"/>
              <a:t>Una volta diffusi i </a:t>
            </a:r>
            <a:r>
              <a:rPr lang="it-IT" i="1" dirty="0"/>
              <a:t>file</a:t>
            </a:r>
            <a:r>
              <a:rPr lang="it-IT" dirty="0"/>
              <a:t>, questi possono essere indicizzati nei motori di ricerca in riferimento alla persona ritratta. </a:t>
            </a:r>
          </a:p>
          <a:p>
            <a:pPr algn="just"/>
            <a:r>
              <a:rPr lang="it-IT" dirty="0"/>
              <a:t>Si pone un tema, quello legato al c.d. «diritto all’oblio» dell’interessato. </a:t>
            </a:r>
          </a:p>
          <a:p>
            <a:pPr algn="just"/>
            <a:r>
              <a:rPr lang="it-IT" dirty="0"/>
              <a:t>In concreto, purtroppo, difficilmente attuabile.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6" name="Immagine 5" descr="Immagine che contiene testo, Carattere, schermata&#10;&#10;Descrizione generata automaticamente">
            <a:extLst>
              <a:ext uri="{FF2B5EF4-FFF2-40B4-BE49-F238E27FC236}">
                <a16:creationId xmlns:a16="http://schemas.microsoft.com/office/drawing/2014/main" id="{846272BD-85C7-3642-9D13-8814C11BD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3959366"/>
            <a:ext cx="8191500" cy="1657198"/>
          </a:xfrm>
          <a:prstGeom prst="rect">
            <a:avLst/>
          </a:prstGeom>
        </p:spPr>
      </p:pic>
      <p:sp>
        <p:nvSpPr>
          <p:cNvPr id="7" name="CasellaDiTesto 6">
            <a:extLst>
              <a:ext uri="{FF2B5EF4-FFF2-40B4-BE49-F238E27FC236}">
                <a16:creationId xmlns:a16="http://schemas.microsoft.com/office/drawing/2014/main" id="{4C516638-21DA-A949-BA8B-A4A065AF4E09}"/>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3203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a:xfrm>
            <a:off x="419100" y="12700"/>
            <a:ext cx="8724900" cy="889000"/>
          </a:xfrm>
        </p:spPr>
        <p:txBody>
          <a:bodyPr/>
          <a:lstStyle/>
          <a:p>
            <a:r>
              <a:rPr lang="it-IT" sz="2000" dirty="0"/>
              <a:t>Il fenomeno: «</a:t>
            </a:r>
            <a:r>
              <a:rPr lang="it-IT" sz="2000" i="1" dirty="0"/>
              <a:t>the </a:t>
            </a:r>
            <a:r>
              <a:rPr lang="it-IT" sz="2000" i="1" dirty="0" err="1"/>
              <a:t>tip</a:t>
            </a:r>
            <a:r>
              <a:rPr lang="it-IT" sz="2000" i="1" dirty="0"/>
              <a:t> of a </a:t>
            </a:r>
            <a:r>
              <a:rPr lang="it-IT" sz="2000" i="1" dirty="0" err="1"/>
              <a:t>very</a:t>
            </a:r>
            <a:r>
              <a:rPr lang="it-IT" sz="2000" i="1" dirty="0"/>
              <a:t> big iceberg</a:t>
            </a:r>
            <a:r>
              <a:rPr lang="it-IT" sz="2000" dirty="0"/>
              <a:t>» e gli effetti del </a:t>
            </a:r>
            <a:r>
              <a:rPr lang="it-IT" sz="2000" i="1" dirty="0" err="1"/>
              <a:t>lockdown</a:t>
            </a:r>
            <a:endParaRPr lang="it-IT" sz="2000"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4955004"/>
            <a:ext cx="8077200" cy="1374859"/>
          </a:xfrm>
        </p:spPr>
        <p:txBody>
          <a:bodyPr/>
          <a:lstStyle/>
          <a:p>
            <a:pPr algn="just"/>
            <a:r>
              <a:rPr lang="it-IT" sz="1800" dirty="0" err="1"/>
              <a:t>UK’s</a:t>
            </a:r>
            <a:r>
              <a:rPr lang="it-IT" sz="1800" dirty="0"/>
              <a:t> Revenge </a:t>
            </a:r>
            <a:r>
              <a:rPr lang="it-IT" sz="1800" dirty="0" err="1"/>
              <a:t>Porn</a:t>
            </a:r>
            <a:r>
              <a:rPr lang="it-IT" sz="1800" dirty="0"/>
              <a:t> </a:t>
            </a:r>
            <a:r>
              <a:rPr lang="it-IT" sz="1800" dirty="0" err="1"/>
              <a:t>Hotline</a:t>
            </a:r>
            <a:r>
              <a:rPr lang="it-IT" sz="1800" dirty="0"/>
              <a:t> registra un incremento del 98% durante Aprile 2020 rispetto ad Aprile 2019.</a:t>
            </a:r>
          </a:p>
          <a:p>
            <a:pPr algn="just"/>
            <a:r>
              <a:rPr lang="it-IT" sz="1600" dirty="0">
                <a:hlinkClick r:id="rId2"/>
              </a:rPr>
              <a:t>Revenge porn pandemic: Rise in reports shows no sign of slowing even as lockdown eases | Safer Internet Centre</a:t>
            </a:r>
            <a:endParaRPr lang="it-IT" sz="1600"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1026" name="Picture 2">
            <a:extLst>
              <a:ext uri="{FF2B5EF4-FFF2-40B4-BE49-F238E27FC236}">
                <a16:creationId xmlns:a16="http://schemas.microsoft.com/office/drawing/2014/main" id="{B7A22850-3896-5F44-904E-C416AAECE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82017"/>
            <a:ext cx="6096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7957815E-ACFA-DB4B-B79A-75ECFD76559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641587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le nuove frontiere dell’IA </a:t>
            </a:r>
          </a:p>
        </p:txBody>
      </p:sp>
      <p:pic>
        <p:nvPicPr>
          <p:cNvPr id="6" name="Elementi multimediali online 5" descr="You Won’t Believe What Obama Says In This Video! 😉">
            <a:hlinkClick r:id="" action="ppaction://media"/>
            <a:extLst>
              <a:ext uri="{FF2B5EF4-FFF2-40B4-BE49-F238E27FC236}">
                <a16:creationId xmlns:a16="http://schemas.microsoft.com/office/drawing/2014/main" id="{F0ACD472-84F8-E84A-ADB4-951ACE63D561}"/>
              </a:ext>
            </a:extLst>
          </p:cNvPr>
          <p:cNvPicPr>
            <a:picLocks noGrp="1" noRot="1" noChangeAspect="1"/>
          </p:cNvPicPr>
          <p:nvPr>
            <p:ph idx="1"/>
            <a:videoFile r:link="rId1"/>
          </p:nvPr>
        </p:nvPicPr>
        <p:blipFill>
          <a:blip r:embed="rId3"/>
          <a:stretch>
            <a:fillRect/>
          </a:stretch>
        </p:blipFill>
        <p:spPr>
          <a:xfrm>
            <a:off x="1227138" y="1419225"/>
            <a:ext cx="6462712" cy="3651250"/>
          </a:xfrm>
          <a:prstGeom prst="rect">
            <a:avLst/>
          </a:prstGeom>
        </p:spPr>
      </p:pic>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0F52756-FC6C-B24C-81BE-41363CD70E35}"/>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8392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le nuove frontiere dell’IA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4D5FD9D0-7890-F54D-893D-845735764682}"/>
              </a:ext>
            </a:extLst>
          </p:cNvPr>
          <p:cNvPicPr>
            <a:picLocks noChangeAspect="1"/>
          </p:cNvPicPr>
          <p:nvPr/>
        </p:nvPicPr>
        <p:blipFill rotWithShape="1">
          <a:blip r:embed="rId2">
            <a:extLst>
              <a:ext uri="{28A0092B-C50C-407E-A947-70E740481C1C}">
                <a14:useLocalDpi xmlns:a14="http://schemas.microsoft.com/office/drawing/2010/main" val="0"/>
              </a:ext>
            </a:extLst>
          </a:blip>
          <a:srcRect l="10649" t="14727" r="49741" b="8242"/>
          <a:stretch/>
        </p:blipFill>
        <p:spPr>
          <a:xfrm>
            <a:off x="2282407" y="1104369"/>
            <a:ext cx="4045786" cy="4917497"/>
          </a:xfrm>
          <a:prstGeom prst="rect">
            <a:avLst/>
          </a:prstGeom>
        </p:spPr>
      </p:pic>
      <p:sp>
        <p:nvSpPr>
          <p:cNvPr id="6" name="CasellaDiTesto 5">
            <a:extLst>
              <a:ext uri="{FF2B5EF4-FFF2-40B4-BE49-F238E27FC236}">
                <a16:creationId xmlns:a16="http://schemas.microsoft.com/office/drawing/2014/main" id="{E0A5C0BD-FDA7-8641-AA0D-0C771AADBB56}"/>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968932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81656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i="1" dirty="0"/>
              <a:t>»</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3259778"/>
          </a:xfrm>
        </p:spPr>
        <p:txBody>
          <a:bodyPr/>
          <a:lstStyle/>
          <a:p>
            <a:pPr marL="0" indent="0" algn="just">
              <a:buNone/>
            </a:pPr>
            <a:r>
              <a:rPr lang="it-IT" b="1" dirty="0"/>
              <a:t>«</a:t>
            </a:r>
            <a:r>
              <a:rPr lang="it-IT" b="1" i="1" dirty="0" err="1"/>
              <a:t>manipulated</a:t>
            </a:r>
            <a:r>
              <a:rPr lang="it-IT" b="1" i="1" dirty="0"/>
              <a:t> or </a:t>
            </a:r>
            <a:r>
              <a:rPr lang="it-IT" b="1" i="1" dirty="0" err="1"/>
              <a:t>synthetic</a:t>
            </a:r>
            <a:r>
              <a:rPr lang="it-IT" b="1" i="1" dirty="0"/>
              <a:t> audio or </a:t>
            </a:r>
            <a:r>
              <a:rPr lang="it-IT" b="1" i="1" dirty="0" err="1"/>
              <a:t>visual</a:t>
            </a:r>
            <a:r>
              <a:rPr lang="it-IT" b="1" i="1" dirty="0"/>
              <a:t> media </a:t>
            </a:r>
            <a:r>
              <a:rPr lang="it-IT" b="1" i="1" dirty="0" err="1"/>
              <a:t>that</a:t>
            </a:r>
            <a:r>
              <a:rPr lang="it-IT" b="1" i="1" dirty="0"/>
              <a:t> </a:t>
            </a:r>
            <a:r>
              <a:rPr lang="it-IT" b="1" i="1" dirty="0" err="1"/>
              <a:t>seem</a:t>
            </a:r>
            <a:r>
              <a:rPr lang="it-IT" b="1" i="1" dirty="0"/>
              <a:t> </a:t>
            </a:r>
            <a:r>
              <a:rPr lang="it-IT" b="1" i="1" dirty="0" err="1"/>
              <a:t>authentic</a:t>
            </a:r>
            <a:r>
              <a:rPr lang="it-IT" b="1" i="1" dirty="0"/>
              <a:t>, </a:t>
            </a:r>
            <a:r>
              <a:rPr lang="it-IT" i="1" dirty="0"/>
              <a:t>and </a:t>
            </a:r>
            <a:r>
              <a:rPr lang="it-IT" i="1" dirty="0" err="1"/>
              <a:t>which</a:t>
            </a:r>
            <a:r>
              <a:rPr lang="it-IT" i="1" dirty="0"/>
              <a:t> </a:t>
            </a:r>
            <a:r>
              <a:rPr lang="it-IT" i="1" dirty="0" err="1"/>
              <a:t>feature</a:t>
            </a:r>
            <a:r>
              <a:rPr lang="it-IT" i="1" dirty="0"/>
              <a:t> </a:t>
            </a:r>
            <a:r>
              <a:rPr lang="it-IT" i="1" dirty="0" err="1"/>
              <a:t>people</a:t>
            </a:r>
            <a:r>
              <a:rPr lang="it-IT" i="1" dirty="0"/>
              <a:t> </a:t>
            </a:r>
            <a:r>
              <a:rPr lang="it-IT" i="1" dirty="0" err="1"/>
              <a:t>that</a:t>
            </a:r>
            <a:r>
              <a:rPr lang="it-IT" i="1" dirty="0"/>
              <a:t> </a:t>
            </a:r>
            <a:r>
              <a:rPr lang="it-IT" i="1" dirty="0" err="1"/>
              <a:t>appear</a:t>
            </a:r>
            <a:r>
              <a:rPr lang="it-IT" i="1" dirty="0"/>
              <a:t> to </a:t>
            </a:r>
            <a:r>
              <a:rPr lang="it-IT" i="1" dirty="0" err="1"/>
              <a:t>say</a:t>
            </a:r>
            <a:r>
              <a:rPr lang="it-IT" i="1" dirty="0"/>
              <a:t> or do </a:t>
            </a:r>
            <a:r>
              <a:rPr lang="it-IT" i="1" dirty="0" err="1"/>
              <a:t>something</a:t>
            </a:r>
            <a:r>
              <a:rPr lang="it-IT" i="1" dirty="0"/>
              <a:t> </a:t>
            </a:r>
            <a:r>
              <a:rPr lang="it-IT" i="1" dirty="0" err="1"/>
              <a:t>they</a:t>
            </a:r>
            <a:r>
              <a:rPr lang="it-IT" i="1" dirty="0"/>
              <a:t> </a:t>
            </a:r>
            <a:r>
              <a:rPr lang="it-IT" i="1" dirty="0" err="1"/>
              <a:t>have</a:t>
            </a:r>
            <a:r>
              <a:rPr lang="it-IT" i="1" dirty="0"/>
              <a:t> </a:t>
            </a:r>
            <a:r>
              <a:rPr lang="it-IT" i="1" dirty="0" err="1"/>
              <a:t>never</a:t>
            </a:r>
            <a:r>
              <a:rPr lang="it-IT" i="1" dirty="0"/>
              <a:t> </a:t>
            </a:r>
            <a:r>
              <a:rPr lang="it-IT" i="1" dirty="0" err="1"/>
              <a:t>said</a:t>
            </a:r>
            <a:r>
              <a:rPr lang="it-IT" i="1" dirty="0"/>
              <a:t> or </a:t>
            </a:r>
            <a:r>
              <a:rPr lang="it-IT" i="1" dirty="0" err="1"/>
              <a:t>done</a:t>
            </a:r>
            <a:r>
              <a:rPr lang="it-IT" b="1" i="1" dirty="0"/>
              <a:t>, </a:t>
            </a:r>
            <a:r>
              <a:rPr lang="it-IT" b="1" i="1" dirty="0" err="1"/>
              <a:t>produced</a:t>
            </a:r>
            <a:r>
              <a:rPr lang="it-IT" b="1" i="1" dirty="0"/>
              <a:t> </a:t>
            </a:r>
            <a:r>
              <a:rPr lang="it-IT" b="1" i="1" dirty="0" err="1"/>
              <a:t>using</a:t>
            </a:r>
            <a:r>
              <a:rPr lang="it-IT" b="1" i="1" dirty="0"/>
              <a:t> </a:t>
            </a:r>
            <a:r>
              <a:rPr lang="it-IT" b="1" i="1" dirty="0" err="1"/>
              <a:t>artificial</a:t>
            </a:r>
            <a:r>
              <a:rPr lang="it-IT" b="1" i="1" dirty="0"/>
              <a:t> intelligence </a:t>
            </a:r>
            <a:r>
              <a:rPr lang="it-IT" b="1" i="1" dirty="0" err="1"/>
              <a:t>techniques</a:t>
            </a:r>
            <a:r>
              <a:rPr lang="it-IT" b="1" i="1" dirty="0"/>
              <a:t>, </a:t>
            </a:r>
            <a:r>
              <a:rPr lang="it-IT" i="1" dirty="0" err="1"/>
              <a:t>including</a:t>
            </a:r>
            <a:r>
              <a:rPr lang="it-IT" i="1" dirty="0"/>
              <a:t> machine </a:t>
            </a:r>
            <a:r>
              <a:rPr lang="it-IT" i="1" dirty="0" err="1"/>
              <a:t>learning</a:t>
            </a:r>
            <a:r>
              <a:rPr lang="it-IT" i="1" dirty="0"/>
              <a:t> and </a:t>
            </a:r>
            <a:r>
              <a:rPr lang="it-IT" i="1" dirty="0" err="1"/>
              <a:t>deep</a:t>
            </a:r>
            <a:r>
              <a:rPr lang="it-IT" i="1" dirty="0"/>
              <a:t> </a:t>
            </a:r>
            <a:r>
              <a:rPr lang="it-IT" i="1" dirty="0" err="1"/>
              <a:t>learning</a:t>
            </a:r>
            <a:r>
              <a:rPr lang="it-IT" b="1" dirty="0"/>
              <a:t>»</a:t>
            </a:r>
            <a:endParaRPr lang="it-IT" dirty="0"/>
          </a:p>
          <a:p>
            <a:pPr algn="just"/>
            <a:endParaRPr lang="it-IT" dirty="0"/>
          </a:p>
          <a:p>
            <a:pPr marL="0" indent="0" algn="r">
              <a:buNone/>
            </a:pPr>
            <a:endParaRPr lang="it-IT" sz="2000" dirty="0"/>
          </a:p>
          <a:p>
            <a:pPr marL="0" indent="0" algn="r">
              <a:buNone/>
            </a:pPr>
            <a:r>
              <a:rPr lang="it-IT" sz="2000" dirty="0"/>
              <a:t>- </a:t>
            </a:r>
            <a:r>
              <a:rPr lang="it-IT" sz="2000" dirty="0" err="1"/>
              <a:t>European</a:t>
            </a:r>
            <a:r>
              <a:rPr lang="it-IT" sz="2000" dirty="0"/>
              <a:t> </a:t>
            </a:r>
            <a:r>
              <a:rPr lang="it-IT" sz="2000" dirty="0" err="1"/>
              <a:t>Parliament</a:t>
            </a:r>
            <a:r>
              <a:rPr lang="it-IT" sz="2000" dirty="0"/>
              <a:t>, </a:t>
            </a:r>
            <a:r>
              <a:rPr lang="it-IT" sz="2000" i="1" dirty="0" err="1"/>
              <a:t>Tackling</a:t>
            </a:r>
            <a:r>
              <a:rPr lang="it-IT" sz="2000" i="1" dirty="0"/>
              <a:t> </a:t>
            </a:r>
            <a:r>
              <a:rPr lang="it-IT" sz="2000" i="1" dirty="0" err="1"/>
              <a:t>deepfakes</a:t>
            </a:r>
            <a:r>
              <a:rPr lang="it-IT" sz="2000" i="1" dirty="0"/>
              <a:t> in </a:t>
            </a:r>
            <a:r>
              <a:rPr lang="it-IT" sz="2000" i="1" dirty="0" err="1"/>
              <a:t>European</a:t>
            </a:r>
            <a:r>
              <a:rPr lang="it-IT" sz="2000" i="1" dirty="0"/>
              <a:t> policy</a:t>
            </a:r>
            <a:endParaRPr lang="it-IT" sz="2000"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0EF8AFC1-F8A6-0548-BFD9-17DD441D57F5}"/>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147983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dirty="0"/>
              <a:t>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6" name="Immagine 5">
            <a:extLst>
              <a:ext uri="{FF2B5EF4-FFF2-40B4-BE49-F238E27FC236}">
                <a16:creationId xmlns:a16="http://schemas.microsoft.com/office/drawing/2014/main" id="{8F9C29C0-6C13-0E40-9017-080A5AD94D53}"/>
              </a:ext>
            </a:extLst>
          </p:cNvPr>
          <p:cNvPicPr>
            <a:picLocks noChangeAspect="1"/>
          </p:cNvPicPr>
          <p:nvPr/>
        </p:nvPicPr>
        <p:blipFill rotWithShape="1">
          <a:blip r:embed="rId2">
            <a:extLst>
              <a:ext uri="{28A0092B-C50C-407E-A947-70E740481C1C}">
                <a14:useLocalDpi xmlns:a14="http://schemas.microsoft.com/office/drawing/2010/main" val="0"/>
              </a:ext>
            </a:extLst>
          </a:blip>
          <a:srcRect l="20780" t="20961" r="29610" b="19661"/>
          <a:stretch/>
        </p:blipFill>
        <p:spPr>
          <a:xfrm>
            <a:off x="1308017" y="1076201"/>
            <a:ext cx="6527965" cy="4883286"/>
          </a:xfrm>
          <a:prstGeom prst="rect">
            <a:avLst/>
          </a:prstGeom>
        </p:spPr>
      </p:pic>
      <p:sp>
        <p:nvSpPr>
          <p:cNvPr id="7" name="CasellaDiTesto 6">
            <a:extLst>
              <a:ext uri="{FF2B5EF4-FFF2-40B4-BE49-F238E27FC236}">
                <a16:creationId xmlns:a16="http://schemas.microsoft.com/office/drawing/2014/main" id="{3612140D-8B1E-4041-A489-769155E0602F}"/>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53420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i="1" dirty="0"/>
              <a:t> – </a:t>
            </a:r>
            <a:r>
              <a:rPr lang="it-IT" i="1" dirty="0" err="1"/>
              <a:t>morphing</a:t>
            </a:r>
            <a:r>
              <a:rPr lang="it-IT" i="1" dirty="0"/>
              <a:t> </a:t>
            </a:r>
            <a:r>
              <a:rPr lang="it-IT" dirty="0"/>
              <a:t>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5F011EDA-F7EE-0348-AFF1-EDFDBA6DF054}"/>
              </a:ext>
            </a:extLst>
          </p:cNvPr>
          <p:cNvPicPr>
            <a:picLocks noChangeAspect="1"/>
          </p:cNvPicPr>
          <p:nvPr/>
        </p:nvPicPr>
        <p:blipFill>
          <a:blip r:embed="rId2"/>
          <a:stretch>
            <a:fillRect/>
          </a:stretch>
        </p:blipFill>
        <p:spPr>
          <a:xfrm>
            <a:off x="736600" y="1821405"/>
            <a:ext cx="7272199" cy="3467956"/>
          </a:xfrm>
          <a:prstGeom prst="rect">
            <a:avLst/>
          </a:prstGeom>
        </p:spPr>
      </p:pic>
      <p:sp>
        <p:nvSpPr>
          <p:cNvPr id="6" name="CasellaDiTesto 5">
            <a:extLst>
              <a:ext uri="{FF2B5EF4-FFF2-40B4-BE49-F238E27FC236}">
                <a16:creationId xmlns:a16="http://schemas.microsoft.com/office/drawing/2014/main" id="{2A39274D-D31B-A04C-8A59-ABF7DCB19BEA}"/>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445199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dirty="0"/>
              <a:t> – </a:t>
            </a:r>
            <a:r>
              <a:rPr lang="it-IT" i="1" dirty="0"/>
              <a:t>face </a:t>
            </a:r>
            <a:r>
              <a:rPr lang="it-IT" i="1" dirty="0" err="1"/>
              <a:t>replacement</a:t>
            </a:r>
            <a:endParaRPr lang="it-IT" i="1"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6" name="Immagine 5">
            <a:extLst>
              <a:ext uri="{FF2B5EF4-FFF2-40B4-BE49-F238E27FC236}">
                <a16:creationId xmlns:a16="http://schemas.microsoft.com/office/drawing/2014/main" id="{D505C63B-AF26-1B42-B06D-AF42DDEB9ACF}"/>
              </a:ext>
            </a:extLst>
          </p:cNvPr>
          <p:cNvPicPr>
            <a:picLocks noChangeAspect="1"/>
          </p:cNvPicPr>
          <p:nvPr/>
        </p:nvPicPr>
        <p:blipFill>
          <a:blip r:embed="rId2"/>
          <a:stretch>
            <a:fillRect/>
          </a:stretch>
        </p:blipFill>
        <p:spPr>
          <a:xfrm>
            <a:off x="195295" y="1900833"/>
            <a:ext cx="8742537" cy="3056334"/>
          </a:xfrm>
          <a:prstGeom prst="rect">
            <a:avLst/>
          </a:prstGeom>
        </p:spPr>
      </p:pic>
      <p:sp>
        <p:nvSpPr>
          <p:cNvPr id="7" name="CasellaDiTesto 6">
            <a:extLst>
              <a:ext uri="{FF2B5EF4-FFF2-40B4-BE49-F238E27FC236}">
                <a16:creationId xmlns:a16="http://schemas.microsoft.com/office/drawing/2014/main" id="{31E112F6-D3B9-8445-A4C1-FEEC4454333F}"/>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568835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i="1" dirty="0"/>
              <a:t> – face generation</a:t>
            </a:r>
            <a:r>
              <a:rPr lang="it-IT" dirty="0"/>
              <a:t>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A8BDEF58-990D-6141-9359-0B2B52DA5079}"/>
              </a:ext>
            </a:extLst>
          </p:cNvPr>
          <p:cNvPicPr>
            <a:picLocks noChangeAspect="1"/>
          </p:cNvPicPr>
          <p:nvPr/>
        </p:nvPicPr>
        <p:blipFill>
          <a:blip r:embed="rId2"/>
          <a:stretch>
            <a:fillRect/>
          </a:stretch>
        </p:blipFill>
        <p:spPr>
          <a:xfrm>
            <a:off x="666750" y="2279650"/>
            <a:ext cx="7810500" cy="2298700"/>
          </a:xfrm>
          <a:prstGeom prst="rect">
            <a:avLst/>
          </a:prstGeom>
        </p:spPr>
      </p:pic>
      <p:sp>
        <p:nvSpPr>
          <p:cNvPr id="6" name="CasellaDiTesto 5">
            <a:extLst>
              <a:ext uri="{FF2B5EF4-FFF2-40B4-BE49-F238E27FC236}">
                <a16:creationId xmlns:a16="http://schemas.microsoft.com/office/drawing/2014/main" id="{E22D8096-3E81-954E-81E6-B269A77E437D}"/>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147152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en-US" dirty="0"/>
              <a:t>Il </a:t>
            </a:r>
            <a:r>
              <a:rPr lang="en-US" dirty="0" err="1"/>
              <a:t>fenomeno</a:t>
            </a:r>
            <a:r>
              <a:rPr lang="en-US" dirty="0"/>
              <a:t>: il </a:t>
            </a:r>
            <a:r>
              <a:rPr lang="en-US" i="1" dirty="0"/>
              <a:t>deepfake – «body puppetry»</a:t>
            </a:r>
            <a:r>
              <a:rPr lang="en-US" dirty="0"/>
              <a:t>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6" name="Immagine 5">
            <a:extLst>
              <a:ext uri="{FF2B5EF4-FFF2-40B4-BE49-F238E27FC236}">
                <a16:creationId xmlns:a16="http://schemas.microsoft.com/office/drawing/2014/main" id="{AE20B926-4745-8F4B-8F4C-4A367E3B6A4F}"/>
              </a:ext>
            </a:extLst>
          </p:cNvPr>
          <p:cNvPicPr>
            <a:picLocks noChangeAspect="1"/>
          </p:cNvPicPr>
          <p:nvPr/>
        </p:nvPicPr>
        <p:blipFill>
          <a:blip r:embed="rId2"/>
          <a:stretch>
            <a:fillRect/>
          </a:stretch>
        </p:blipFill>
        <p:spPr>
          <a:xfrm>
            <a:off x="736600" y="1754639"/>
            <a:ext cx="7748024" cy="3348722"/>
          </a:xfrm>
          <a:prstGeom prst="rect">
            <a:avLst/>
          </a:prstGeom>
        </p:spPr>
      </p:pic>
      <p:sp>
        <p:nvSpPr>
          <p:cNvPr id="7" name="CasellaDiTesto 6">
            <a:extLst>
              <a:ext uri="{FF2B5EF4-FFF2-40B4-BE49-F238E27FC236}">
                <a16:creationId xmlns:a16="http://schemas.microsoft.com/office/drawing/2014/main" id="{35A87638-5CCE-4643-B803-9FC7F383C60A}"/>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75607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4669548"/>
          </a:xfrm>
        </p:spPr>
        <p:txBody>
          <a:bodyPr/>
          <a:lstStyle/>
          <a:p>
            <a:pPr marL="0" indent="0" algn="just">
              <a:buNone/>
            </a:pPr>
            <a:r>
              <a:rPr lang="it-IT" dirty="0"/>
              <a:t>Psicologici, finanziari e sociali </a:t>
            </a:r>
          </a:p>
          <a:p>
            <a:pPr algn="just"/>
            <a:endParaRPr lang="it-IT" dirty="0"/>
          </a:p>
          <a:p>
            <a:pPr algn="just"/>
            <a:endParaRPr lang="it-IT" dirty="0"/>
          </a:p>
          <a:p>
            <a:pPr algn="just"/>
            <a:endParaRPr lang="it-IT" dirty="0"/>
          </a:p>
          <a:p>
            <a:pPr algn="just"/>
            <a:endParaRPr lang="it-IT" dirty="0"/>
          </a:p>
          <a:p>
            <a:pPr algn="just"/>
            <a:endParaRPr lang="it-IT" dirty="0"/>
          </a:p>
          <a:p>
            <a:pPr algn="just"/>
            <a:endParaRPr lang="it-IT" dirty="0"/>
          </a:p>
          <a:p>
            <a:pPr marL="0" indent="0" algn="just">
              <a:buNone/>
            </a:pPr>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2BF6B07-C2D3-234E-BABF-E840E9DFCF6C}"/>
              </a:ext>
            </a:extLst>
          </p:cNvPr>
          <p:cNvSpPr txBox="1"/>
          <p:nvPr/>
        </p:nvSpPr>
        <p:spPr>
          <a:xfrm>
            <a:off x="3579812" y="6319421"/>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8" name="Titolo 1">
            <a:extLst>
              <a:ext uri="{FF2B5EF4-FFF2-40B4-BE49-F238E27FC236}">
                <a16:creationId xmlns:a16="http://schemas.microsoft.com/office/drawing/2014/main" id="{F1248A10-9141-9B4E-B6E4-8553DEB36B11}"/>
              </a:ext>
            </a:extLst>
          </p:cNvPr>
          <p:cNvSpPr txBox="1">
            <a:spLocks/>
          </p:cNvSpPr>
          <p:nvPr/>
        </p:nvSpPr>
        <p:spPr bwMode="auto">
          <a:xfrm>
            <a:off x="419100" y="46092"/>
            <a:ext cx="7772400"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a:lstStyle>
          <a:p>
            <a:r>
              <a:rPr lang="it-IT" kern="0" dirty="0"/>
              <a:t>I rischi ed impatti possibili per utenti  </a:t>
            </a:r>
          </a:p>
        </p:txBody>
      </p:sp>
      <p:pic>
        <p:nvPicPr>
          <p:cNvPr id="7" name="Immagine 6">
            <a:extLst>
              <a:ext uri="{FF2B5EF4-FFF2-40B4-BE49-F238E27FC236}">
                <a16:creationId xmlns:a16="http://schemas.microsoft.com/office/drawing/2014/main" id="{A14299A2-E62A-B046-882E-DBB9D1F76056}"/>
              </a:ext>
            </a:extLst>
          </p:cNvPr>
          <p:cNvPicPr>
            <a:picLocks noChangeAspect="1"/>
          </p:cNvPicPr>
          <p:nvPr/>
        </p:nvPicPr>
        <p:blipFill rotWithShape="1">
          <a:blip r:embed="rId2">
            <a:extLst>
              <a:ext uri="{28A0092B-C50C-407E-A947-70E740481C1C}">
                <a14:useLocalDpi xmlns:a14="http://schemas.microsoft.com/office/drawing/2010/main" val="0"/>
              </a:ext>
            </a:extLst>
          </a:blip>
          <a:srcRect l="5974" t="34307" r="27922" b="30212"/>
          <a:stretch/>
        </p:blipFill>
        <p:spPr>
          <a:xfrm>
            <a:off x="47683" y="2236147"/>
            <a:ext cx="9048633" cy="3035453"/>
          </a:xfrm>
          <a:prstGeom prst="rect">
            <a:avLst/>
          </a:prstGeom>
        </p:spPr>
      </p:pic>
      <p:sp>
        <p:nvSpPr>
          <p:cNvPr id="9" name="CasellaDiTesto 8">
            <a:extLst>
              <a:ext uri="{FF2B5EF4-FFF2-40B4-BE49-F238E27FC236}">
                <a16:creationId xmlns:a16="http://schemas.microsoft.com/office/drawing/2014/main" id="{39559B88-2E42-0D48-87C3-A9127B0DB923}"/>
              </a:ext>
            </a:extLst>
          </p:cNvPr>
          <p:cNvSpPr txBox="1"/>
          <p:nvPr/>
        </p:nvSpPr>
        <p:spPr>
          <a:xfrm>
            <a:off x="3526971" y="6354222"/>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16212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il </a:t>
            </a:r>
            <a:r>
              <a:rPr lang="it-IT" i="1" dirty="0" err="1"/>
              <a:t>deepfake</a:t>
            </a:r>
            <a:r>
              <a:rPr lang="it-IT" i="1" dirty="0"/>
              <a:t> </a:t>
            </a:r>
            <a:r>
              <a:rPr lang="it-IT" dirty="0"/>
              <a:t>applicato alla </a:t>
            </a:r>
            <a:r>
              <a:rPr lang="it-IT" dirty="0" err="1"/>
              <a:t>GbV</a:t>
            </a:r>
            <a:r>
              <a:rPr lang="it-IT" dirty="0"/>
              <a:t>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3259778"/>
          </a:xfrm>
        </p:spPr>
        <p:txBody>
          <a:bodyPr/>
          <a:lstStyle/>
          <a:p>
            <a:pPr algn="just"/>
            <a:r>
              <a:rPr lang="it-IT" dirty="0"/>
              <a:t>Nuove tecniche di IA consentono la creazione delle immagini intime a partire da </a:t>
            </a:r>
            <a:r>
              <a:rPr lang="it-IT" i="1" dirty="0"/>
              <a:t>file</a:t>
            </a:r>
            <a:r>
              <a:rPr lang="it-IT" dirty="0"/>
              <a:t> già disponibili online.</a:t>
            </a:r>
          </a:p>
          <a:p>
            <a:pPr marL="0" indent="0" algn="just">
              <a:buNone/>
            </a:pPr>
            <a:endParaRPr lang="it-IT" dirty="0"/>
          </a:p>
          <a:p>
            <a:pPr algn="just"/>
            <a:r>
              <a:rPr lang="it-IT" dirty="0"/>
              <a:t>2 tecnologie principali: </a:t>
            </a:r>
          </a:p>
          <a:p>
            <a:pPr lvl="1" algn="just"/>
            <a:r>
              <a:rPr lang="it-IT" dirty="0"/>
              <a:t>c.d. </a:t>
            </a:r>
            <a:r>
              <a:rPr lang="it-IT" i="1" dirty="0"/>
              <a:t>auto-encoder;</a:t>
            </a:r>
            <a:endParaRPr lang="it-IT" dirty="0"/>
          </a:p>
          <a:p>
            <a:pPr lvl="1" algn="just"/>
            <a:r>
              <a:rPr lang="it-IT" dirty="0"/>
              <a:t>c.d. </a:t>
            </a:r>
            <a:r>
              <a:rPr lang="it-IT" i="1" dirty="0"/>
              <a:t>Generative </a:t>
            </a:r>
            <a:r>
              <a:rPr lang="it-IT" i="1" dirty="0" err="1"/>
              <a:t>Adversarial</a:t>
            </a:r>
            <a:r>
              <a:rPr lang="it-IT" i="1" dirty="0"/>
              <a:t> Networks.</a:t>
            </a:r>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34E3AB6-8FCC-F540-B1C3-7833B3E3D94C}"/>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99359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a:t>
            </a:r>
            <a:r>
              <a:rPr lang="it-IT" i="1" dirty="0" err="1"/>
              <a:t>deepfake</a:t>
            </a:r>
            <a:r>
              <a:rPr lang="it-IT" dirty="0"/>
              <a:t> non consensuali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4626100"/>
          </a:xfrm>
        </p:spPr>
        <p:txBody>
          <a:bodyPr/>
          <a:lstStyle/>
          <a:p>
            <a:pPr algn="just"/>
            <a:r>
              <a:rPr lang="it-IT" dirty="0"/>
              <a:t>Il caso: da «</a:t>
            </a:r>
            <a:r>
              <a:rPr lang="it-IT" dirty="0" err="1"/>
              <a:t>deepfakes</a:t>
            </a:r>
            <a:r>
              <a:rPr lang="it-IT" dirty="0"/>
              <a:t>» e la Principessa </a:t>
            </a:r>
            <a:r>
              <a:rPr lang="it-IT" dirty="0" err="1"/>
              <a:t>Leia</a:t>
            </a:r>
            <a:r>
              <a:rPr lang="it-IT" dirty="0"/>
              <a:t> a Emma Watson, Scarlett Johansson e Michelle Obama </a:t>
            </a:r>
          </a:p>
          <a:p>
            <a:pPr algn="just"/>
            <a:r>
              <a:rPr lang="it-IT" dirty="0"/>
              <a:t>Come stimato nel Settembre 2019, di 134.364.438 video </a:t>
            </a:r>
            <a:r>
              <a:rPr lang="it-IT" i="1" dirty="0" err="1"/>
              <a:t>deepfake</a:t>
            </a:r>
            <a:r>
              <a:rPr lang="it-IT" dirty="0"/>
              <a:t> presenti online, il 94% è costituito da immagini intime diffuse («pornografiche»).</a:t>
            </a:r>
          </a:p>
          <a:p>
            <a:pPr algn="just"/>
            <a:r>
              <a:rPr lang="it-IT" dirty="0"/>
              <a:t>Risulta difficile un inquadramento a livello legislativo della nuova fattispecie (i.e. riforme in USA, UK).  </a:t>
            </a:r>
          </a:p>
          <a:p>
            <a:pPr marL="0" indent="0" algn="just">
              <a:buNone/>
            </a:pPr>
            <a:endParaRPr lang="it-IT" dirty="0"/>
          </a:p>
          <a:p>
            <a:pPr algn="just"/>
            <a:r>
              <a:rPr lang="it-IT" sz="1600" dirty="0"/>
              <a:t>AJDER, H., PATRINI, G., CAVALLI, </a:t>
            </a:r>
            <a:r>
              <a:rPr lang="it-IT" sz="1600" dirty="0" err="1"/>
              <a:t>F</a:t>
            </a:r>
            <a:r>
              <a:rPr lang="it-IT" sz="1600" dirty="0"/>
              <a:t>., CULLEN, L., </a:t>
            </a:r>
            <a:r>
              <a:rPr lang="it-IT" sz="1600" i="1" dirty="0"/>
              <a:t>The State of </a:t>
            </a:r>
            <a:r>
              <a:rPr lang="it-IT" sz="1600" i="1" dirty="0" err="1"/>
              <a:t>Deepfakes</a:t>
            </a:r>
            <a:r>
              <a:rPr lang="it-IT" sz="1600" i="1" dirty="0"/>
              <a:t>: </a:t>
            </a:r>
            <a:r>
              <a:rPr lang="it-IT" sz="1600" i="1" dirty="0" err="1"/>
              <a:t>Landscape</a:t>
            </a:r>
            <a:r>
              <a:rPr lang="it-IT" sz="1600" i="1" dirty="0"/>
              <a:t>, </a:t>
            </a:r>
            <a:r>
              <a:rPr lang="it-IT" sz="1600" i="1" dirty="0" err="1"/>
              <a:t>Threats</a:t>
            </a:r>
            <a:r>
              <a:rPr lang="it-IT" sz="1600" i="1" dirty="0"/>
              <a:t>, and Impact</a:t>
            </a:r>
            <a:r>
              <a:rPr lang="it-IT" sz="1600" dirty="0"/>
              <a:t>, </a:t>
            </a:r>
            <a:r>
              <a:rPr lang="it-IT" sz="1600" dirty="0" err="1"/>
              <a:t>September</a:t>
            </a:r>
            <a:r>
              <a:rPr lang="it-IT" sz="1600" dirty="0"/>
              <a:t> 2019</a:t>
            </a:r>
            <a:r>
              <a:rPr lang="it-IT" sz="1600" i="1" dirty="0"/>
              <a:t>. </a:t>
            </a:r>
          </a:p>
          <a:p>
            <a:pPr algn="just"/>
            <a:r>
              <a:rPr lang="it-IT" sz="1600" dirty="0"/>
              <a:t>MANIA, K. The Legal </a:t>
            </a:r>
            <a:r>
              <a:rPr lang="it-IT" sz="1600" dirty="0" err="1"/>
              <a:t>Implications</a:t>
            </a:r>
            <a:r>
              <a:rPr lang="it-IT" sz="1600" dirty="0"/>
              <a:t> and </a:t>
            </a:r>
            <a:r>
              <a:rPr lang="it-IT" sz="1600" dirty="0" err="1"/>
              <a:t>Remedies</a:t>
            </a:r>
            <a:r>
              <a:rPr lang="it-IT" sz="1600" dirty="0"/>
              <a:t> </a:t>
            </a:r>
            <a:r>
              <a:rPr lang="it-IT" sz="1600" dirty="0" err="1"/>
              <a:t>Concerning</a:t>
            </a:r>
            <a:r>
              <a:rPr lang="it-IT" sz="1600" dirty="0"/>
              <a:t> Revenge </a:t>
            </a:r>
            <a:r>
              <a:rPr lang="it-IT" sz="1600" dirty="0" err="1"/>
              <a:t>Porn</a:t>
            </a:r>
            <a:r>
              <a:rPr lang="it-IT" sz="1600" dirty="0"/>
              <a:t> and </a:t>
            </a:r>
            <a:r>
              <a:rPr lang="it-IT" sz="1600" dirty="0" err="1"/>
              <a:t>Fake</a:t>
            </a:r>
            <a:r>
              <a:rPr lang="it-IT" sz="1600" dirty="0"/>
              <a:t> </a:t>
            </a:r>
            <a:r>
              <a:rPr lang="it-IT" sz="1600" dirty="0" err="1"/>
              <a:t>Porn</a:t>
            </a:r>
            <a:r>
              <a:rPr lang="it-IT" sz="1600" dirty="0"/>
              <a:t>: A Common Law </a:t>
            </a:r>
            <a:r>
              <a:rPr lang="it-IT" sz="1600" dirty="0" err="1"/>
              <a:t>Perspective</a:t>
            </a:r>
            <a:r>
              <a:rPr lang="it-IT" sz="1600" dirty="0"/>
              <a:t> </a:t>
            </a:r>
            <a:r>
              <a:rPr lang="it-IT" sz="1600" dirty="0" err="1"/>
              <a:t>Sexuality</a:t>
            </a:r>
            <a:r>
              <a:rPr lang="it-IT" sz="1600" dirty="0"/>
              <a:t> &amp; Culture (2020) 24:2079–2097 </a:t>
            </a:r>
            <a:r>
              <a:rPr lang="it-IT" sz="1600" dirty="0">
                <a:hlinkClick r:id="rId2"/>
              </a:rPr>
              <a:t>https://doi.org/10.1007/s12119-020-09738-0</a:t>
            </a:r>
            <a:r>
              <a:rPr lang="it-IT" sz="1600" dirty="0"/>
              <a:t>. </a:t>
            </a:r>
          </a:p>
          <a:p>
            <a:pPr algn="just"/>
            <a:endParaRPr lang="it-IT" sz="1800" dirty="0"/>
          </a:p>
          <a:p>
            <a:pPr algn="just"/>
            <a:endParaRPr lang="it-IT" sz="1800" dirty="0"/>
          </a:p>
          <a:p>
            <a:pPr marL="0" indent="0" algn="just">
              <a:buNone/>
            </a:pPr>
            <a:r>
              <a:rPr lang="it-IT" dirty="0"/>
              <a:t>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3FA31C67-F5D0-AA46-A28F-7B0B338AE52E}"/>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68942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lo sviluppo di applicativi</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3259778"/>
          </a:xfrm>
        </p:spPr>
        <p:txBody>
          <a:bodyPr/>
          <a:lstStyle/>
          <a:p>
            <a:pPr algn="just"/>
            <a:r>
              <a:rPr lang="it-IT" dirty="0"/>
              <a:t>Il caso: </a:t>
            </a:r>
            <a:r>
              <a:rPr lang="it-IT" dirty="0" err="1"/>
              <a:t>Deepnude</a:t>
            </a:r>
            <a:r>
              <a:rPr lang="it-IT" dirty="0"/>
              <a:t> </a:t>
            </a:r>
            <a:r>
              <a:rPr lang="it-IT" dirty="0" err="1"/>
              <a:t>App</a:t>
            </a:r>
            <a:r>
              <a:rPr lang="it-IT" dirty="0"/>
              <a:t> </a:t>
            </a:r>
          </a:p>
          <a:p>
            <a:pPr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F361349A-9509-C04E-A5E3-ABBB8D73B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2565400"/>
            <a:ext cx="4445000" cy="1727200"/>
          </a:xfrm>
          <a:prstGeom prst="rect">
            <a:avLst/>
          </a:prstGeom>
        </p:spPr>
      </p:pic>
      <p:sp>
        <p:nvSpPr>
          <p:cNvPr id="8" name="CasellaDiTesto 7">
            <a:extLst>
              <a:ext uri="{FF2B5EF4-FFF2-40B4-BE49-F238E27FC236}">
                <a16:creationId xmlns:a16="http://schemas.microsoft.com/office/drawing/2014/main" id="{8C100F58-AAA6-E14A-9BB1-9F2B5A8A95C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89353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b="1" dirty="0"/>
              <a:t>Il fenomeno del «</a:t>
            </a:r>
            <a:r>
              <a:rPr lang="it-IT" b="1" dirty="0" err="1"/>
              <a:t>revenge</a:t>
            </a:r>
            <a:r>
              <a:rPr lang="it-IT" b="1" dirty="0"/>
              <a:t> </a:t>
            </a:r>
            <a:r>
              <a:rPr lang="it-IT" b="1" dirty="0" err="1"/>
              <a:t>porn</a:t>
            </a:r>
            <a:r>
              <a:rPr lang="it-IT" b="1" dirty="0"/>
              <a:t>» e del «</a:t>
            </a:r>
            <a:r>
              <a:rPr lang="it-IT" b="1" dirty="0" err="1"/>
              <a:t>deepfake</a:t>
            </a:r>
            <a:r>
              <a:rPr lang="it-IT" b="1"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7611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lo sviluppo di applicativi</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3259778"/>
          </a:xfrm>
        </p:spPr>
        <p:txBody>
          <a:bodyPr/>
          <a:lstStyle/>
          <a:p>
            <a:pPr algn="just"/>
            <a:r>
              <a:rPr lang="it-IT" dirty="0"/>
              <a:t>Il caso: Bikini Off</a:t>
            </a:r>
          </a:p>
          <a:p>
            <a:pPr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8" name="Immagine 7" descr="Immagine che contiene testo, Carattere, schermata, Elementi grafici&#10;&#10;Descrizione generata automaticamente">
            <a:extLst>
              <a:ext uri="{FF2B5EF4-FFF2-40B4-BE49-F238E27FC236}">
                <a16:creationId xmlns:a16="http://schemas.microsoft.com/office/drawing/2014/main" id="{B6D6F3F7-5302-7444-A6C0-F1B060360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12" y="2098910"/>
            <a:ext cx="2110046" cy="3545451"/>
          </a:xfrm>
          <a:prstGeom prst="rect">
            <a:avLst/>
          </a:prstGeom>
        </p:spPr>
      </p:pic>
      <p:pic>
        <p:nvPicPr>
          <p:cNvPr id="10" name="Immagine 9" descr="Immagine che contiene elettronica, schermata, Dispositivo elettronico, testo&#10;&#10;Descrizione generata automaticamente">
            <a:extLst>
              <a:ext uri="{FF2B5EF4-FFF2-40B4-BE49-F238E27FC236}">
                <a16:creationId xmlns:a16="http://schemas.microsoft.com/office/drawing/2014/main" id="{E1BCC57D-D605-4745-A840-290DEEFEC455}"/>
              </a:ext>
            </a:extLst>
          </p:cNvPr>
          <p:cNvPicPr>
            <a:picLocks noChangeAspect="1"/>
          </p:cNvPicPr>
          <p:nvPr/>
        </p:nvPicPr>
        <p:blipFill rotWithShape="1">
          <a:blip r:embed="rId3">
            <a:extLst>
              <a:ext uri="{28A0092B-C50C-407E-A947-70E740481C1C}">
                <a14:useLocalDpi xmlns:a14="http://schemas.microsoft.com/office/drawing/2010/main" val="0"/>
              </a:ext>
            </a:extLst>
          </a:blip>
          <a:srcRect t="4316" b="33684"/>
          <a:stretch/>
        </p:blipFill>
        <p:spPr>
          <a:xfrm>
            <a:off x="993027" y="2098910"/>
            <a:ext cx="2533944" cy="3497254"/>
          </a:xfrm>
          <a:prstGeom prst="rect">
            <a:avLst/>
          </a:prstGeom>
        </p:spPr>
      </p:pic>
      <p:sp>
        <p:nvSpPr>
          <p:cNvPr id="9" name="CasellaDiTesto 8">
            <a:extLst>
              <a:ext uri="{FF2B5EF4-FFF2-40B4-BE49-F238E27FC236}">
                <a16:creationId xmlns:a16="http://schemas.microsoft.com/office/drawing/2014/main" id="{13A34F6B-A83F-8F4B-816C-52D5EB6EF3BE}"/>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878054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Il fenomeno: strumentalizzare i </a:t>
            </a:r>
            <a:r>
              <a:rPr lang="it-IT" i="1" dirty="0" err="1"/>
              <a:t>deepfake</a:t>
            </a:r>
            <a:r>
              <a:rPr lang="it-IT" dirty="0"/>
              <a:t>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4759807"/>
          </a:xfrm>
        </p:spPr>
        <p:txBody>
          <a:bodyPr/>
          <a:lstStyle/>
          <a:p>
            <a:pPr algn="just"/>
            <a:r>
              <a:rPr lang="it-IT" dirty="0"/>
              <a:t>Il caso: </a:t>
            </a:r>
            <a:r>
              <a:rPr lang="it-IT" i="1" dirty="0" err="1"/>
              <a:t>deefake</a:t>
            </a:r>
            <a:r>
              <a:rPr lang="it-IT" dirty="0"/>
              <a:t> e la campagna d’odio contro Rana </a:t>
            </a:r>
            <a:r>
              <a:rPr lang="it-IT" dirty="0" err="1"/>
              <a:t>Ayyub</a:t>
            </a:r>
            <a:r>
              <a:rPr lang="it-IT" dirty="0"/>
              <a:t> (ONU)</a:t>
            </a:r>
          </a:p>
          <a:p>
            <a:pPr algn="just"/>
            <a:endParaRPr lang="it-IT" sz="1600" dirty="0"/>
          </a:p>
          <a:p>
            <a:pPr algn="just"/>
            <a:r>
              <a:rPr lang="it-IT" sz="1600" dirty="0"/>
              <a:t>GENEVA (24 </a:t>
            </a:r>
            <a:r>
              <a:rPr lang="it-IT" sz="1600" dirty="0" err="1"/>
              <a:t>May</a:t>
            </a:r>
            <a:r>
              <a:rPr lang="it-IT" sz="1600" dirty="0"/>
              <a:t> 2018) – UN human </a:t>
            </a:r>
            <a:r>
              <a:rPr lang="it-IT" sz="1600" dirty="0" err="1"/>
              <a:t>rights</a:t>
            </a:r>
            <a:r>
              <a:rPr lang="it-IT" sz="1600" dirty="0"/>
              <a:t> </a:t>
            </a:r>
            <a:r>
              <a:rPr lang="it-IT" sz="1600" dirty="0" err="1"/>
              <a:t>experts</a:t>
            </a:r>
            <a:r>
              <a:rPr lang="it-IT" sz="1600" dirty="0"/>
              <a:t>* are </a:t>
            </a:r>
            <a:r>
              <a:rPr lang="it-IT" sz="1600" dirty="0" err="1"/>
              <a:t>calling</a:t>
            </a:r>
            <a:r>
              <a:rPr lang="it-IT" sz="1600" dirty="0"/>
              <a:t> on the </a:t>
            </a:r>
            <a:r>
              <a:rPr lang="it-IT" sz="1600" dirty="0" err="1"/>
              <a:t>authorities</a:t>
            </a:r>
            <a:r>
              <a:rPr lang="it-IT" sz="1600" dirty="0"/>
              <a:t> in India to </a:t>
            </a:r>
            <a:r>
              <a:rPr lang="it-IT" sz="1600" dirty="0" err="1"/>
              <a:t>act</a:t>
            </a:r>
            <a:r>
              <a:rPr lang="it-IT" sz="1600" dirty="0"/>
              <a:t> </a:t>
            </a:r>
            <a:r>
              <a:rPr lang="it-IT" sz="1600" dirty="0" err="1"/>
              <a:t>urgently</a:t>
            </a:r>
            <a:r>
              <a:rPr lang="it-IT" sz="1600" dirty="0"/>
              <a:t> to </a:t>
            </a:r>
            <a:r>
              <a:rPr lang="it-IT" sz="1600" dirty="0" err="1"/>
              <a:t>protect</a:t>
            </a:r>
            <a:r>
              <a:rPr lang="it-IT" sz="1600" dirty="0"/>
              <a:t> </a:t>
            </a:r>
            <a:r>
              <a:rPr lang="it-IT" sz="1600" dirty="0" err="1"/>
              <a:t>journalist</a:t>
            </a:r>
            <a:r>
              <a:rPr lang="it-IT" sz="1600" dirty="0"/>
              <a:t> Rana </a:t>
            </a:r>
            <a:r>
              <a:rPr lang="it-IT" sz="1600" dirty="0" err="1"/>
              <a:t>Ayyub</a:t>
            </a:r>
            <a:r>
              <a:rPr lang="it-IT" sz="1600" dirty="0"/>
              <a:t>, </a:t>
            </a:r>
            <a:r>
              <a:rPr lang="it-IT" sz="1600" dirty="0" err="1"/>
              <a:t>who</a:t>
            </a:r>
            <a:r>
              <a:rPr lang="it-IT" sz="1600" dirty="0"/>
              <a:t> </a:t>
            </a:r>
            <a:r>
              <a:rPr lang="it-IT" sz="1600" dirty="0" err="1"/>
              <a:t>has</a:t>
            </a:r>
            <a:r>
              <a:rPr lang="it-IT" sz="1600" dirty="0"/>
              <a:t> </a:t>
            </a:r>
            <a:r>
              <a:rPr lang="it-IT" sz="1600" dirty="0" err="1"/>
              <a:t>received</a:t>
            </a:r>
            <a:r>
              <a:rPr lang="it-IT" sz="1600" dirty="0"/>
              <a:t> </a:t>
            </a:r>
            <a:r>
              <a:rPr lang="it-IT" sz="1600" dirty="0" err="1"/>
              <a:t>death</a:t>
            </a:r>
            <a:r>
              <a:rPr lang="it-IT" sz="1600" dirty="0"/>
              <a:t> </a:t>
            </a:r>
            <a:r>
              <a:rPr lang="it-IT" sz="1600" dirty="0" err="1"/>
              <a:t>threats</a:t>
            </a:r>
            <a:r>
              <a:rPr lang="it-IT" sz="1600" dirty="0"/>
              <a:t> </a:t>
            </a:r>
            <a:r>
              <a:rPr lang="it-IT" sz="1600" dirty="0" err="1"/>
              <a:t>following</a:t>
            </a:r>
            <a:r>
              <a:rPr lang="it-IT" sz="1600" dirty="0"/>
              <a:t> an online </a:t>
            </a:r>
            <a:r>
              <a:rPr lang="it-IT" sz="1600" dirty="0" err="1"/>
              <a:t>hate</a:t>
            </a:r>
            <a:r>
              <a:rPr lang="it-IT" sz="1600" dirty="0"/>
              <a:t> </a:t>
            </a:r>
            <a:r>
              <a:rPr lang="it-IT" sz="1600" dirty="0" err="1"/>
              <a:t>campaign</a:t>
            </a:r>
            <a:r>
              <a:rPr lang="it-IT" sz="1600" dirty="0"/>
              <a:t>.</a:t>
            </a:r>
          </a:p>
          <a:p>
            <a:pPr algn="just"/>
            <a:r>
              <a:rPr lang="it-IT" sz="1600" dirty="0" err="1"/>
              <a:t>Ms</a:t>
            </a:r>
            <a:r>
              <a:rPr lang="it-IT" sz="1600" dirty="0"/>
              <a:t> </a:t>
            </a:r>
            <a:r>
              <a:rPr lang="it-IT" sz="1600" dirty="0" err="1"/>
              <a:t>Ayyub</a:t>
            </a:r>
            <a:r>
              <a:rPr lang="it-IT" sz="1600" dirty="0"/>
              <a:t> </a:t>
            </a:r>
            <a:r>
              <a:rPr lang="it-IT" sz="1600" dirty="0" err="1"/>
              <a:t>is</a:t>
            </a:r>
            <a:r>
              <a:rPr lang="it-IT" sz="1600" dirty="0"/>
              <a:t> an </a:t>
            </a:r>
            <a:r>
              <a:rPr lang="it-IT" sz="1600" dirty="0" err="1"/>
              <a:t>independent</a:t>
            </a:r>
            <a:r>
              <a:rPr lang="it-IT" sz="1600" dirty="0"/>
              <a:t> </a:t>
            </a:r>
            <a:r>
              <a:rPr lang="it-IT" sz="1600" dirty="0" err="1"/>
              <a:t>journalist</a:t>
            </a:r>
            <a:r>
              <a:rPr lang="it-IT" sz="1600" dirty="0"/>
              <a:t> and </a:t>
            </a:r>
            <a:r>
              <a:rPr lang="it-IT" sz="1600" dirty="0" err="1"/>
              <a:t>writer</a:t>
            </a:r>
            <a:r>
              <a:rPr lang="it-IT" sz="1600" dirty="0"/>
              <a:t> </a:t>
            </a:r>
            <a:r>
              <a:rPr lang="it-IT" sz="1600" dirty="0" err="1"/>
              <a:t>whose</a:t>
            </a:r>
            <a:r>
              <a:rPr lang="it-IT" sz="1600" dirty="0"/>
              <a:t> work </a:t>
            </a:r>
            <a:r>
              <a:rPr lang="it-IT" sz="1600" dirty="0" err="1"/>
              <a:t>has</a:t>
            </a:r>
            <a:r>
              <a:rPr lang="it-IT" sz="1600" dirty="0"/>
              <a:t> </a:t>
            </a:r>
            <a:r>
              <a:rPr lang="it-IT" sz="1600" dirty="0" err="1"/>
              <a:t>included</a:t>
            </a:r>
            <a:r>
              <a:rPr lang="it-IT" sz="1600" dirty="0"/>
              <a:t> </a:t>
            </a:r>
            <a:r>
              <a:rPr lang="it-IT" sz="1600" dirty="0" err="1"/>
              <a:t>investigations</a:t>
            </a:r>
            <a:r>
              <a:rPr lang="it-IT" sz="1600" dirty="0"/>
              <a:t> </a:t>
            </a:r>
            <a:r>
              <a:rPr lang="it-IT" sz="1600" dirty="0" err="1"/>
              <a:t>into</a:t>
            </a:r>
            <a:r>
              <a:rPr lang="it-IT" sz="1600" dirty="0"/>
              <a:t> </a:t>
            </a:r>
            <a:r>
              <a:rPr lang="it-IT" sz="1600" dirty="0" err="1"/>
              <a:t>alleged</a:t>
            </a:r>
            <a:r>
              <a:rPr lang="it-IT" sz="1600" dirty="0"/>
              <a:t> </a:t>
            </a:r>
            <a:r>
              <a:rPr lang="it-IT" sz="1600" dirty="0" err="1"/>
              <a:t>crimes</a:t>
            </a:r>
            <a:r>
              <a:rPr lang="it-IT" sz="1600" dirty="0"/>
              <a:t> </a:t>
            </a:r>
            <a:r>
              <a:rPr lang="it-IT" sz="1600" dirty="0" err="1"/>
              <a:t>committed</a:t>
            </a:r>
            <a:r>
              <a:rPr lang="it-IT" sz="1600" dirty="0"/>
              <a:t> by public and </a:t>
            </a:r>
            <a:r>
              <a:rPr lang="it-IT" sz="1600" dirty="0" err="1"/>
              <a:t>government</a:t>
            </a:r>
            <a:r>
              <a:rPr lang="it-IT" sz="1600" dirty="0"/>
              <a:t> </a:t>
            </a:r>
            <a:r>
              <a:rPr lang="it-IT" sz="1600" dirty="0" err="1"/>
              <a:t>officials</a:t>
            </a:r>
            <a:r>
              <a:rPr lang="it-IT" sz="1600" dirty="0"/>
              <a:t>. </a:t>
            </a:r>
            <a:r>
              <a:rPr lang="it-IT" sz="1600" dirty="0" err="1"/>
              <a:t>According</a:t>
            </a:r>
            <a:r>
              <a:rPr lang="it-IT" sz="1600" dirty="0"/>
              <a:t> to information </a:t>
            </a:r>
            <a:r>
              <a:rPr lang="it-IT" sz="1600" dirty="0" err="1"/>
              <a:t>received</a:t>
            </a:r>
            <a:r>
              <a:rPr lang="it-IT" sz="1600" dirty="0"/>
              <a:t> by the </a:t>
            </a:r>
            <a:r>
              <a:rPr lang="it-IT" sz="1600" dirty="0" err="1"/>
              <a:t>experts</a:t>
            </a:r>
            <a:r>
              <a:rPr lang="it-IT" sz="1600" dirty="0"/>
              <a:t>, the </a:t>
            </a:r>
            <a:r>
              <a:rPr lang="it-IT" sz="1600" dirty="0" err="1"/>
              <a:t>issue</a:t>
            </a:r>
            <a:r>
              <a:rPr lang="it-IT" sz="1600" dirty="0"/>
              <a:t> </a:t>
            </a:r>
            <a:r>
              <a:rPr lang="it-IT" sz="1600" dirty="0" err="1"/>
              <a:t>intensified</a:t>
            </a:r>
            <a:r>
              <a:rPr lang="it-IT" sz="1600" dirty="0"/>
              <a:t> </a:t>
            </a:r>
            <a:r>
              <a:rPr lang="it-IT" sz="1600" dirty="0" err="1"/>
              <a:t>after</a:t>
            </a:r>
            <a:r>
              <a:rPr lang="it-IT" sz="1600" dirty="0"/>
              <a:t> a </a:t>
            </a:r>
            <a:r>
              <a:rPr lang="it-IT" sz="1600" dirty="0" err="1"/>
              <a:t>malicious</a:t>
            </a:r>
            <a:r>
              <a:rPr lang="it-IT" sz="1600" dirty="0"/>
              <a:t> </a:t>
            </a:r>
            <a:r>
              <a:rPr lang="it-IT" sz="1600" dirty="0" err="1"/>
              <a:t>Tweet</a:t>
            </a:r>
            <a:r>
              <a:rPr lang="it-IT" sz="1600" dirty="0"/>
              <a:t> on 20 April </a:t>
            </a:r>
            <a:r>
              <a:rPr lang="it-IT" sz="1600" dirty="0" err="1"/>
              <a:t>falsely</a:t>
            </a:r>
            <a:r>
              <a:rPr lang="it-IT" sz="1600" dirty="0"/>
              <a:t> </a:t>
            </a:r>
            <a:r>
              <a:rPr lang="it-IT" sz="1600" dirty="0" err="1"/>
              <a:t>quoted</a:t>
            </a:r>
            <a:r>
              <a:rPr lang="it-IT" sz="1600" dirty="0"/>
              <a:t> </a:t>
            </a:r>
            <a:r>
              <a:rPr lang="it-IT" sz="1600" dirty="0" err="1"/>
              <a:t>Ms</a:t>
            </a:r>
            <a:r>
              <a:rPr lang="it-IT" sz="1600" dirty="0"/>
              <a:t> </a:t>
            </a:r>
            <a:r>
              <a:rPr lang="it-IT" sz="1600" dirty="0" err="1"/>
              <a:t>Ayyub</a:t>
            </a:r>
            <a:r>
              <a:rPr lang="it-IT" sz="1600" dirty="0"/>
              <a:t> </a:t>
            </a:r>
            <a:r>
              <a:rPr lang="it-IT" sz="1600" dirty="0" err="1"/>
              <a:t>as</a:t>
            </a:r>
            <a:r>
              <a:rPr lang="it-IT" sz="1600" dirty="0"/>
              <a:t> </a:t>
            </a:r>
            <a:r>
              <a:rPr lang="it-IT" sz="1600" dirty="0" err="1"/>
              <a:t>supporting</a:t>
            </a:r>
            <a:r>
              <a:rPr lang="it-IT" sz="1600" dirty="0"/>
              <a:t> </a:t>
            </a:r>
            <a:r>
              <a:rPr lang="it-IT" sz="1600" dirty="0" err="1"/>
              <a:t>child</a:t>
            </a:r>
            <a:r>
              <a:rPr lang="it-IT" sz="1600" dirty="0"/>
              <a:t> </a:t>
            </a:r>
            <a:r>
              <a:rPr lang="it-IT" sz="1600" dirty="0" err="1"/>
              <a:t>rapists</a:t>
            </a:r>
            <a:r>
              <a:rPr lang="it-IT" sz="1600" dirty="0"/>
              <a:t> and </a:t>
            </a:r>
            <a:r>
              <a:rPr lang="it-IT" sz="1600" dirty="0" err="1"/>
              <a:t>saying</a:t>
            </a:r>
            <a:r>
              <a:rPr lang="it-IT" sz="1600" dirty="0"/>
              <a:t> </a:t>
            </a:r>
            <a:r>
              <a:rPr lang="it-IT" sz="1600" dirty="0" err="1"/>
              <a:t>that</a:t>
            </a:r>
            <a:r>
              <a:rPr lang="it-IT" sz="1600" dirty="0"/>
              <a:t> </a:t>
            </a:r>
            <a:r>
              <a:rPr lang="it-IT" sz="1600" dirty="0" err="1"/>
              <a:t>Muslims</a:t>
            </a:r>
            <a:r>
              <a:rPr lang="it-IT" sz="1600" dirty="0"/>
              <a:t> </a:t>
            </a:r>
            <a:r>
              <a:rPr lang="it-IT" sz="1600" dirty="0" err="1"/>
              <a:t>were</a:t>
            </a:r>
            <a:r>
              <a:rPr lang="it-IT" sz="1600" dirty="0"/>
              <a:t> no </a:t>
            </a:r>
            <a:r>
              <a:rPr lang="it-IT" sz="1600" dirty="0" err="1"/>
              <a:t>longer</a:t>
            </a:r>
            <a:r>
              <a:rPr lang="it-IT" sz="1600" dirty="0"/>
              <a:t> </a:t>
            </a:r>
            <a:r>
              <a:rPr lang="it-IT" sz="1600" dirty="0" err="1"/>
              <a:t>safe</a:t>
            </a:r>
            <a:r>
              <a:rPr lang="it-IT" sz="1600" dirty="0"/>
              <a:t> in India.</a:t>
            </a:r>
          </a:p>
          <a:p>
            <a:pPr algn="just"/>
            <a:r>
              <a:rPr lang="it-IT" sz="1600" dirty="0"/>
              <a:t>The </a:t>
            </a:r>
            <a:r>
              <a:rPr lang="it-IT" sz="1600" dirty="0" err="1"/>
              <a:t>experts</a:t>
            </a:r>
            <a:r>
              <a:rPr lang="it-IT" sz="1600" dirty="0"/>
              <a:t> </a:t>
            </a:r>
            <a:r>
              <a:rPr lang="it-IT" sz="1600" dirty="0" err="1"/>
              <a:t>expressed</a:t>
            </a:r>
            <a:r>
              <a:rPr lang="it-IT" sz="1600" dirty="0"/>
              <a:t> </a:t>
            </a:r>
            <a:r>
              <a:rPr lang="it-IT" sz="1600" dirty="0" err="1"/>
              <a:t>further</a:t>
            </a:r>
            <a:r>
              <a:rPr lang="it-IT" sz="1600" dirty="0"/>
              <a:t> </a:t>
            </a:r>
            <a:r>
              <a:rPr lang="it-IT" sz="1600" dirty="0" err="1"/>
              <a:t>alarm</a:t>
            </a:r>
            <a:r>
              <a:rPr lang="it-IT" sz="1600" dirty="0"/>
              <a:t> </a:t>
            </a:r>
            <a:r>
              <a:rPr lang="it-IT" sz="1600" dirty="0" err="1"/>
              <a:t>that</a:t>
            </a:r>
            <a:r>
              <a:rPr lang="it-IT" sz="1600" dirty="0"/>
              <a:t> a </a:t>
            </a:r>
            <a:r>
              <a:rPr lang="it-IT" sz="1600" dirty="0" err="1"/>
              <a:t>faked</a:t>
            </a:r>
            <a:r>
              <a:rPr lang="it-IT" sz="1600" dirty="0"/>
              <a:t> </a:t>
            </a:r>
            <a:r>
              <a:rPr lang="it-IT" sz="1600" dirty="0" err="1"/>
              <a:t>pornographic</a:t>
            </a:r>
            <a:r>
              <a:rPr lang="it-IT" sz="1600" dirty="0"/>
              <a:t> video </a:t>
            </a:r>
            <a:r>
              <a:rPr lang="it-IT" sz="1600" dirty="0" err="1"/>
              <a:t>purporting</a:t>
            </a:r>
            <a:r>
              <a:rPr lang="it-IT" sz="1600" dirty="0"/>
              <a:t> to show </a:t>
            </a:r>
            <a:r>
              <a:rPr lang="it-IT" sz="1600" dirty="0" err="1"/>
              <a:t>Ms</a:t>
            </a:r>
            <a:r>
              <a:rPr lang="it-IT" sz="1600" dirty="0"/>
              <a:t> </a:t>
            </a:r>
            <a:r>
              <a:rPr lang="it-IT" sz="1600" dirty="0" err="1"/>
              <a:t>Ayyub</a:t>
            </a:r>
            <a:r>
              <a:rPr lang="it-IT" sz="1600" dirty="0"/>
              <a:t> </a:t>
            </a:r>
            <a:r>
              <a:rPr lang="it-IT" sz="1600" dirty="0" err="1"/>
              <a:t>was</a:t>
            </a:r>
            <a:r>
              <a:rPr lang="it-IT" sz="1600" dirty="0"/>
              <a:t> </a:t>
            </a:r>
            <a:r>
              <a:rPr lang="it-IT" sz="1600" dirty="0" err="1"/>
              <a:t>also</a:t>
            </a:r>
            <a:r>
              <a:rPr lang="it-IT" sz="1600" dirty="0"/>
              <a:t> </a:t>
            </a:r>
            <a:r>
              <a:rPr lang="it-IT" sz="1600" dirty="0" err="1"/>
              <a:t>recently</a:t>
            </a:r>
            <a:r>
              <a:rPr lang="it-IT" sz="1600" dirty="0"/>
              <a:t> </a:t>
            </a:r>
            <a:r>
              <a:rPr lang="it-IT" sz="1600" dirty="0" err="1"/>
              <a:t>circulated</a:t>
            </a:r>
            <a:r>
              <a:rPr lang="it-IT" sz="1600" dirty="0"/>
              <a:t> online, </a:t>
            </a:r>
            <a:r>
              <a:rPr lang="it-IT" sz="1600" dirty="0" err="1"/>
              <a:t>triggering</a:t>
            </a:r>
            <a:r>
              <a:rPr lang="it-IT" sz="1600" dirty="0"/>
              <a:t> new </a:t>
            </a:r>
            <a:r>
              <a:rPr lang="it-IT" sz="1600" dirty="0" err="1"/>
              <a:t>threats</a:t>
            </a:r>
            <a:r>
              <a:rPr lang="it-IT" sz="1600" dirty="0"/>
              <a:t>. </a:t>
            </a:r>
          </a:p>
          <a:p>
            <a:pPr algn="just"/>
            <a:endParaRPr lang="it-IT" sz="1600" dirty="0"/>
          </a:p>
          <a:p>
            <a:pPr algn="just"/>
            <a:r>
              <a:rPr lang="it-IT" sz="2000" dirty="0">
                <a:hlinkClick r:id="rId2"/>
              </a:rPr>
              <a:t>OHCHR | UN experts call on India to protect journalist Rana Ayyub from online hate campaign</a:t>
            </a:r>
            <a:endParaRPr lang="it-IT" sz="2000" dirty="0"/>
          </a:p>
          <a:p>
            <a:pPr marL="0" indent="0" algn="just">
              <a:buNone/>
            </a:pPr>
            <a:endParaRPr lang="it-IT" sz="2000" dirty="0"/>
          </a:p>
          <a:p>
            <a:pPr algn="just"/>
            <a:endParaRPr lang="it-IT" dirty="0"/>
          </a:p>
          <a:p>
            <a:pPr algn="just"/>
            <a:endParaRPr lang="it-IT" dirty="0"/>
          </a:p>
          <a:p>
            <a:pPr marL="0" indent="0" algn="just">
              <a:buNone/>
            </a:pPr>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AF72E00F-992F-2545-B2E7-13DBFB277315}"/>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663240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b="1"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001635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la riforma «Codice Rosso» (L. 69/2019)</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533400" y="1647265"/>
            <a:ext cx="8077200" cy="508000"/>
          </a:xfrm>
        </p:spPr>
        <p:txBody>
          <a:bodyPr/>
          <a:lstStyle/>
          <a:p>
            <a:pPr algn="just"/>
            <a:r>
              <a:rPr lang="it-IT" sz="1600" dirty="0"/>
              <a:t>La riforma </a:t>
            </a:r>
            <a:r>
              <a:rPr lang="it-IT" sz="1600" dirty="0">
                <a:hlinkClick r:id="rId2">
                  <a:extLst>
                    <a:ext uri="{A12FA001-AC4F-418D-AE19-62706E023703}">
                      <ahyp:hlinkClr xmlns:ahyp="http://schemas.microsoft.com/office/drawing/2018/hyperlinkcolor" val="tx"/>
                    </a:ext>
                  </a:extLst>
                </a:hlinkClick>
              </a:rPr>
              <a:t>«Codice Rosso» ha l’obiettivo di contrastare la violenza domestica e di genere. </a:t>
            </a:r>
          </a:p>
          <a:p>
            <a:pPr algn="just"/>
            <a:r>
              <a:rPr lang="it-IT" sz="1600" dirty="0">
                <a:hlinkClick r:id="rId2">
                  <a:extLst>
                    <a:ext uri="{A12FA001-AC4F-418D-AE19-62706E023703}">
                      <ahyp:hlinkClr xmlns:ahyp="http://schemas.microsoft.com/office/drawing/2018/hyperlinkcolor" val="tx"/>
                    </a:ext>
                  </a:extLst>
                </a:hlinkClick>
              </a:rPr>
              <a:t>In quest’ottica, la riforma ha introdotto 4 nuove fattispecie di reato, tra cui l’art. 612.ter c.p., il reato di diffusione di materiale multimediale sessualmente esplicito. </a:t>
            </a:r>
          </a:p>
          <a:p>
            <a:pPr algn="just"/>
            <a:r>
              <a:rPr lang="it-IT" sz="1600" dirty="0">
                <a:hlinkClick r:id="rId2">
                  <a:extLst>
                    <a:ext uri="{A12FA001-AC4F-418D-AE19-62706E023703}">
                      <ahyp:hlinkClr xmlns:ahyp="http://schemas.microsoft.com/office/drawing/2018/hyperlinkcolor" val="tx"/>
                    </a:ext>
                  </a:extLst>
                </a:hlinkClick>
              </a:rPr>
              <a:t>L’introduzione del reato era stato richiesto a gran voce dalla società civile. </a:t>
            </a:r>
          </a:p>
          <a:p>
            <a:pPr algn="just"/>
            <a:r>
              <a:rPr lang="it-IT" sz="1600" dirty="0">
                <a:hlinkClick r:id="rId2">
                  <a:extLst>
                    <a:ext uri="{A12FA001-AC4F-418D-AE19-62706E023703}">
                      <ahyp:hlinkClr xmlns:ahyp="http://schemas.microsoft.com/office/drawing/2018/hyperlinkcolor" val="tx"/>
                    </a:ext>
                  </a:extLst>
                </a:hlinkClick>
              </a:rPr>
              <a:t>Il processo di approvazione legislativa è stato concitato a seguito dell’episodio «Giulia Sarti». </a:t>
            </a:r>
          </a:p>
          <a:p>
            <a:pPr algn="just"/>
            <a:r>
              <a:rPr lang="it-IT" sz="1600" dirty="0">
                <a:hlinkClick r:id="rId2">
                  <a:extLst>
                    <a:ext uri="{A12FA001-AC4F-418D-AE19-62706E023703}">
                      <ahyp:hlinkClr xmlns:ahyp="http://schemas.microsoft.com/office/drawing/2018/hyperlinkcolor" val="tx"/>
                    </a:ext>
                  </a:extLst>
                </a:hlinkClick>
              </a:rPr>
              <a:t>Nell’ambito di tale grave episodio, il Garante Privacy ha richiamato i giornalisti al rispetto del Codice deontologico dei giornalisti e alla normativa di protezione dei dati personali, per evitare un’ulteriore diffusione delle immagini sessualmente esplicite in circolazione in rete. </a:t>
            </a:r>
          </a:p>
          <a:p>
            <a:pPr algn="just"/>
            <a:endParaRPr lang="it-IT" sz="1600" dirty="0">
              <a:hlinkClick r:id="rId2">
                <a:extLst>
                  <a:ext uri="{A12FA001-AC4F-418D-AE19-62706E023703}">
                    <ahyp:hlinkClr xmlns:ahyp="http://schemas.microsoft.com/office/drawing/2018/hyperlinkcolor" val="tx"/>
                  </a:ext>
                </a:extLst>
              </a:hlinkClick>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6D158F5D-7EDB-EC4E-B215-1E026528758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751245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la riforma «Codice Rosso» (L. 69/2019)</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181100"/>
            <a:ext cx="8077200" cy="508000"/>
          </a:xfrm>
        </p:spPr>
        <p:txBody>
          <a:bodyPr/>
          <a:lstStyle/>
          <a:p>
            <a:pPr marL="0" indent="0" algn="ctr">
              <a:buNone/>
            </a:pPr>
            <a:r>
              <a:rPr lang="it-IT" sz="2000" b="1" dirty="0">
                <a:solidFill>
                  <a:schemeClr val="tx1"/>
                </a:solidFill>
              </a:rPr>
              <a:t>L</a:t>
            </a:r>
            <a:r>
              <a:rPr lang="it-IT" sz="2000" b="1" dirty="0">
                <a:solidFill>
                  <a:schemeClr val="tx1"/>
                </a:solidFill>
                <a:hlinkClick r:id="rId2">
                  <a:extLst>
                    <a:ext uri="{A12FA001-AC4F-418D-AE19-62706E023703}">
                      <ahyp:hlinkClr xmlns:ahyp="http://schemas.microsoft.com/office/drawing/2018/hyperlinkcolor" val="tx"/>
                    </a:ext>
                  </a:extLst>
                </a:hlinkClick>
              </a:rPr>
              <a:t>’articolo 612-ter CP</a:t>
            </a:r>
          </a:p>
          <a:p>
            <a:pPr marL="0" indent="0" algn="ctr">
              <a:buNone/>
            </a:pPr>
            <a:r>
              <a:rPr lang="it-IT" sz="1800" b="1" dirty="0">
                <a:solidFill>
                  <a:schemeClr val="tx1"/>
                </a:solidFill>
                <a:hlinkClick r:id="rId2">
                  <a:extLst>
                    <a:ext uri="{A12FA001-AC4F-418D-AE19-62706E023703}">
                      <ahyp:hlinkClr xmlns:ahyp="http://schemas.microsoft.com/office/drawing/2018/hyperlinkcolor" val="tx"/>
                    </a:ext>
                  </a:extLst>
                </a:hlinkClick>
              </a:rPr>
              <a:t>(Codice Rosso)</a:t>
            </a:r>
          </a:p>
          <a:p>
            <a:pPr marL="0" indent="0" algn="ctr">
              <a:buNone/>
            </a:pPr>
            <a:endParaRPr lang="it-IT" sz="1800" b="1" dirty="0">
              <a:solidFill>
                <a:schemeClr val="tx1"/>
              </a:solidFill>
              <a:hlinkClick r:id="rId2">
                <a:extLst>
                  <a:ext uri="{A12FA001-AC4F-418D-AE19-62706E023703}">
                    <ahyp:hlinkClr xmlns:ahyp="http://schemas.microsoft.com/office/drawing/2018/hyperlinkcolor" val="tx"/>
                  </a:ext>
                </a:extLst>
              </a:hlinkClick>
            </a:endParaRPr>
          </a:p>
          <a:p>
            <a:pPr algn="just"/>
            <a:r>
              <a:rPr lang="it-IT" sz="1600" dirty="0"/>
              <a:t>Salvo che il fatto costituisca più grave </a:t>
            </a:r>
            <a:r>
              <a:rPr lang="it-IT" sz="1600" u="sng" dirty="0">
                <a:hlinkClick r:id="rId3" tooltip="Dizionario Giuridico: Reato"/>
              </a:rPr>
              <a:t>reato</a:t>
            </a:r>
            <a:r>
              <a:rPr lang="it-IT" sz="1600" dirty="0"/>
              <a:t>, chiunque, dopo averli realizzati o sottratti, invia, consegna, cede, pubblica o diffonde immagini o video a contenuto sessualmente esplicito, destinati a rimanere privati, senza il consenso delle persone rappresentate, è punito con la </a:t>
            </a:r>
            <a:r>
              <a:rPr lang="it-IT" sz="1600" u="sng" dirty="0">
                <a:hlinkClick r:id="rId4" tooltip="Dizionario Giuridico: Reclusione"/>
              </a:rPr>
              <a:t>reclusione</a:t>
            </a:r>
            <a:r>
              <a:rPr lang="it-IT" sz="1600" dirty="0"/>
              <a:t> da uno a sei anni e con la </a:t>
            </a:r>
            <a:r>
              <a:rPr lang="it-IT" sz="1600" u="sng" dirty="0">
                <a:hlinkClick r:id="rId5" tooltip="Dizionario Giuridico: Multa"/>
              </a:rPr>
              <a:t>multa</a:t>
            </a:r>
            <a:r>
              <a:rPr lang="it-IT" sz="1600" dirty="0"/>
              <a:t> da euro 5.000 a euro 15.000.</a:t>
            </a:r>
          </a:p>
          <a:p>
            <a:pPr marL="0" indent="0" algn="just">
              <a:buNone/>
            </a:pPr>
            <a:endParaRPr lang="it-IT" sz="1600" dirty="0"/>
          </a:p>
          <a:p>
            <a:pPr algn="just"/>
            <a:r>
              <a:rPr lang="it-IT" sz="1600" dirty="0"/>
              <a:t>La stessa </a:t>
            </a:r>
            <a:r>
              <a:rPr lang="it-IT" sz="1600" u="sng" dirty="0">
                <a:hlinkClick r:id="rId6" tooltip="Dizionario Giuridico: Pena"/>
              </a:rPr>
              <a:t>pena</a:t>
            </a:r>
            <a:r>
              <a:rPr lang="it-IT" sz="1600" dirty="0"/>
              <a:t> si applica a chi, avendo ricevuto o comunque acquisito le immagini o i video di cui al primo comma, li invia, consegna, cede, pubblica o diffonde senza il consenso delle persone rappresentate al fine di recare loro nocumento.</a:t>
            </a:r>
          </a:p>
          <a:p>
            <a:pPr marL="0" indent="0" algn="just">
              <a:buNone/>
            </a:pPr>
            <a:endParaRPr lang="it-IT" sz="1600" dirty="0"/>
          </a:p>
          <a:p>
            <a:pPr algn="just"/>
            <a:r>
              <a:rPr lang="it-IT" sz="1600" dirty="0"/>
              <a:t>La pena è aumentata se i fatti sono commessi dal coniuge, anche separato o divorziato, o da persona che è o è stata legata da relazione affettiva alla persona offesa ovvero se i fatti sono commessi attraverso strumenti informatici o telematici.</a:t>
            </a:r>
            <a:endParaRPr lang="it-IT" sz="14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6D158F5D-7EDB-EC4E-B215-1E026528758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09936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la riforma «Codice Rosso» (L. 69/2019)</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371600"/>
            <a:ext cx="8077200" cy="508000"/>
          </a:xfrm>
        </p:spPr>
        <p:txBody>
          <a:bodyPr/>
          <a:lstStyle/>
          <a:p>
            <a:pPr marL="0" indent="0" algn="ctr">
              <a:buNone/>
            </a:pPr>
            <a:r>
              <a:rPr lang="it-IT" sz="1800" b="1" dirty="0">
                <a:solidFill>
                  <a:schemeClr val="tx1"/>
                </a:solidFill>
              </a:rPr>
              <a:t>L</a:t>
            </a:r>
            <a:r>
              <a:rPr lang="it-IT" sz="1800" b="1" dirty="0">
                <a:solidFill>
                  <a:schemeClr val="tx1"/>
                </a:solidFill>
                <a:hlinkClick r:id="rId2">
                  <a:extLst>
                    <a:ext uri="{A12FA001-AC4F-418D-AE19-62706E023703}">
                      <ahyp:hlinkClr xmlns:ahyp="http://schemas.microsoft.com/office/drawing/2018/hyperlinkcolor" val="tx"/>
                    </a:ext>
                  </a:extLst>
                </a:hlinkClick>
              </a:rPr>
              <a:t>’articolo 612-ter CP</a:t>
            </a:r>
          </a:p>
          <a:p>
            <a:pPr marL="0" indent="0" algn="ctr">
              <a:buNone/>
            </a:pPr>
            <a:endParaRPr lang="it-IT" sz="1800" b="1" dirty="0">
              <a:solidFill>
                <a:schemeClr val="tx1"/>
              </a:solidFill>
              <a:hlinkClick r:id="rId2">
                <a:extLst>
                  <a:ext uri="{A12FA001-AC4F-418D-AE19-62706E023703}">
                    <ahyp:hlinkClr xmlns:ahyp="http://schemas.microsoft.com/office/drawing/2018/hyperlinkcolor" val="tx"/>
                  </a:ext>
                </a:extLst>
              </a:hlinkClick>
            </a:endParaRPr>
          </a:p>
          <a:p>
            <a:pPr algn="just"/>
            <a:r>
              <a:rPr lang="it-IT" sz="1600" dirty="0"/>
              <a:t>La pena è aumentata da un terzo alla metà se i fatti sono commessi in danno di persona in condizione di inferiorità fisica o psichica o in danno di una donna in stato di gravidanza.</a:t>
            </a:r>
          </a:p>
          <a:p>
            <a:pPr marL="0" indent="0" algn="just">
              <a:buNone/>
            </a:pPr>
            <a:endParaRPr lang="it-IT" sz="1600" dirty="0"/>
          </a:p>
          <a:p>
            <a:pPr algn="just"/>
            <a:r>
              <a:rPr lang="it-IT" sz="1600" dirty="0"/>
              <a:t>Il </a:t>
            </a:r>
            <a:r>
              <a:rPr lang="it-IT" sz="1600" u="sng" dirty="0">
                <a:hlinkClick r:id="rId3" tooltip="Dizionario Giuridico: Delitto"/>
              </a:rPr>
              <a:t>delitto</a:t>
            </a:r>
            <a:r>
              <a:rPr lang="it-IT" sz="1600" dirty="0"/>
              <a:t> è punito a querela della persona offesa. Il termine per la proposizione della querela è di sei mesi. La </a:t>
            </a:r>
            <a:r>
              <a:rPr lang="it-IT" sz="1600" u="sng" dirty="0">
                <a:hlinkClick r:id="rId4" tooltip="Dizionario Giuridico: Remissione della querela"/>
              </a:rPr>
              <a:t>remissione della querela</a:t>
            </a:r>
            <a:r>
              <a:rPr lang="it-IT" sz="1600" dirty="0"/>
              <a:t> può essere soltanto processuale. Si procede tuttavia d'ufficio nei casi di cui al quarto comma, nonché quando il fatto è connesso con altro delitto per il quale si deve procedere d'ufficio</a:t>
            </a:r>
          </a:p>
          <a:p>
            <a:pPr marL="0" indent="0" algn="ctr">
              <a:buNone/>
            </a:pPr>
            <a:endParaRPr lang="it-IT" sz="1400" b="1" dirty="0">
              <a:hlinkClick r:id="rId2"/>
            </a:endParaRPr>
          </a:p>
          <a:p>
            <a:pPr marL="0" indent="0" algn="just">
              <a:buNone/>
            </a:pPr>
            <a:endParaRPr lang="it-IT" sz="1400" dirty="0">
              <a:hlinkClick r:id="rId2"/>
            </a:endParaRPr>
          </a:p>
          <a:p>
            <a:pPr marL="457200" lvl="1" indent="0" algn="just">
              <a:buNone/>
            </a:pPr>
            <a:endParaRPr lang="it-IT" sz="1400" dirty="0">
              <a:hlinkClick r:id="rId2"/>
            </a:endParaRPr>
          </a:p>
          <a:p>
            <a:pPr marL="457200" lvl="1" indent="0" algn="just">
              <a:buNone/>
            </a:pPr>
            <a:endParaRPr lang="it-IT" sz="14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AD5B30B7-D6DC-974A-B213-DB5AF0C36A8E}"/>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7788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b="1"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506095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13855" y="1085205"/>
            <a:ext cx="8077200" cy="508000"/>
          </a:xfrm>
        </p:spPr>
        <p:txBody>
          <a:bodyPr/>
          <a:lstStyle/>
          <a:p>
            <a:pPr marL="0" indent="0" algn="ctr">
              <a:buNone/>
            </a:pPr>
            <a:r>
              <a:rPr lang="it-IT" b="1" dirty="0"/>
              <a:t>I nuovi poteri del Garante Privacy Italiano</a:t>
            </a:r>
            <a:endParaRPr lang="it-IT" sz="1600" dirty="0">
              <a:hlinkClick r:id="rId2"/>
            </a:endParaRPr>
          </a:p>
          <a:p>
            <a:pPr marL="457200" lvl="1" indent="0" algn="just">
              <a:buNone/>
            </a:pPr>
            <a:endParaRPr lang="it-IT" sz="1600" dirty="0">
              <a:hlinkClick r:id="rId2"/>
            </a:endParaRPr>
          </a:p>
          <a:p>
            <a:pPr marL="457200" lvl="1" indent="0" algn="just">
              <a:buNone/>
            </a:pPr>
            <a:endParaRPr lang="it-IT" sz="16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EB38CC2F-DEB2-D74A-9C35-1231D0B64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79600"/>
            <a:ext cx="6248400" cy="3893195"/>
          </a:xfrm>
          <a:prstGeom prst="rect">
            <a:avLst/>
          </a:prstGeom>
        </p:spPr>
      </p:pic>
      <p:sp>
        <p:nvSpPr>
          <p:cNvPr id="8" name="CasellaDiTesto 7">
            <a:extLst>
              <a:ext uri="{FF2B5EF4-FFF2-40B4-BE49-F238E27FC236}">
                <a16:creationId xmlns:a16="http://schemas.microsoft.com/office/drawing/2014/main" id="{14A36908-D076-C94F-BF6B-FD9B59DB78C5}"/>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56178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pPr algn="just"/>
            <a:r>
              <a:rPr lang="it-IT" sz="1800" b="1" dirty="0"/>
              <a:t>Art. 144-bis (Revenge </a:t>
            </a:r>
            <a:r>
              <a:rPr lang="it-IT" sz="1800" b="1" dirty="0" err="1"/>
              <a:t>porn</a:t>
            </a:r>
            <a:r>
              <a:rPr lang="it-IT" sz="1800" b="1" dirty="0"/>
              <a:t>) – Codice privacy</a:t>
            </a:r>
          </a:p>
          <a:p>
            <a:pPr marL="0" indent="0" algn="just">
              <a:buNone/>
            </a:pPr>
            <a:endParaRPr lang="it-IT" sz="1800" dirty="0"/>
          </a:p>
          <a:p>
            <a:pPr algn="just">
              <a:buAutoNum type="arabicPeriod"/>
            </a:pPr>
            <a:r>
              <a:rPr lang="it-IT" sz="1800" dirty="0"/>
              <a:t>Chiunque, compresi i minori ultraquattordicenni, abbia fondato motivo di ritenere che registrazioni audio, immagini o video o altri documenti informatici a contenuto sessualmente esplicito che lo riguardano, destinati a rimanere privati, possano essere oggetto di invio, consegna, cessione, pubblicazione o diffusione attraverso piattaforme digitali senza il suo consenso ha </a:t>
            </a:r>
            <a:r>
              <a:rPr lang="it-IT" sz="1800" dirty="0" err="1"/>
              <a:t>facolta'</a:t>
            </a:r>
            <a:r>
              <a:rPr lang="it-IT" sz="1800" dirty="0"/>
              <a:t> di segnalare il pericolo al Garante, il quale, nelle quarantotto ore dal ricevimento della segnalazione, decide ai sensi degli articoli 143 e 144 del presente codice.</a:t>
            </a:r>
          </a:p>
          <a:p>
            <a:pPr algn="just">
              <a:buAutoNum type="arabicPeriod"/>
            </a:pPr>
            <a:endParaRPr lang="it-IT" sz="1800" dirty="0"/>
          </a:p>
          <a:p>
            <a:pPr algn="just">
              <a:buAutoNum type="arabicPeriod"/>
            </a:pPr>
            <a:r>
              <a:rPr lang="it-IT" sz="1800" dirty="0"/>
              <a:t>Quando le registrazioni audio, le immagini o i video o gli altri documenti informatici riguardano minori, la segnalazione al Garante </a:t>
            </a:r>
            <a:r>
              <a:rPr lang="it-IT" sz="1800" dirty="0" err="1"/>
              <a:t>puo'</a:t>
            </a:r>
            <a:r>
              <a:rPr lang="it-IT" sz="1800" dirty="0"/>
              <a:t> essere effettuata anche dai genitori o dagli esercenti la </a:t>
            </a:r>
            <a:r>
              <a:rPr lang="it-IT" sz="1800" dirty="0" err="1"/>
              <a:t>responsabilita'</a:t>
            </a:r>
            <a:r>
              <a:rPr lang="it-IT" sz="1800" dirty="0"/>
              <a:t> genitoriale o la tutela.</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1F9C3DEE-38A7-1642-942D-A3EECCBAD51A}"/>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97139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pPr algn="just"/>
            <a:r>
              <a:rPr lang="it-IT" sz="2000" b="1" dirty="0"/>
              <a:t>Art. 144-bis (Revenge </a:t>
            </a:r>
            <a:r>
              <a:rPr lang="it-IT" sz="2000" b="1" dirty="0" err="1"/>
              <a:t>porn</a:t>
            </a:r>
            <a:r>
              <a:rPr lang="it-IT" sz="2000" b="1" dirty="0"/>
              <a:t>) – Codice privacy</a:t>
            </a:r>
          </a:p>
          <a:p>
            <a:pPr marL="0" indent="0" algn="just">
              <a:buNone/>
            </a:pPr>
            <a:endParaRPr lang="it-IT" sz="2000" dirty="0"/>
          </a:p>
          <a:p>
            <a:pPr marL="0" indent="0" algn="just">
              <a:buNone/>
            </a:pPr>
            <a:r>
              <a:rPr lang="it-IT" sz="2000" dirty="0"/>
              <a:t>3. Per le finalità di cui al comma 1, l'invio al Garante di registrazioni audio, immagini o video o altri documenti informatici a contenuto sessualmente esplicito riguardanti soggetti terzi, effettuato dall'interessato, non integra il reato di cui all'articolo 612-ter del codice penale.</a:t>
            </a:r>
          </a:p>
          <a:p>
            <a:pPr marL="0" indent="0" algn="just">
              <a:buNone/>
            </a:pPr>
            <a:endParaRPr lang="it-IT" sz="2000" dirty="0"/>
          </a:p>
          <a:p>
            <a:pPr marL="0" indent="0" algn="just">
              <a:buNone/>
            </a:pPr>
            <a:r>
              <a:rPr lang="it-IT" sz="2000" dirty="0"/>
              <a:t>4. I gestori delle piattaforme digitali destinatari dei provvedimenti di cui al comma 1 conservano il materiale oggetto della segnalazione, a soli fini probatori e con misure indicate dal Garante, anche nell'ambito dei medesimi provvedimenti, idonee a impedire la diretta identificabilità degli interessati, per dodici mesi a decorrere dal ricevimento del provvedimento stesso.</a:t>
            </a:r>
            <a:endParaRPr lang="it-IT" sz="20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73BB8640-92D0-F44A-B766-F24FF6623CE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6821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«Revenge </a:t>
            </a:r>
            <a:r>
              <a:rPr lang="it-IT" dirty="0" err="1"/>
              <a:t>porn</a:t>
            </a:r>
            <a:r>
              <a:rPr lang="it-IT" dirty="0"/>
              <a:t>» e la </a:t>
            </a:r>
            <a:r>
              <a:rPr lang="it-IT" i="1" dirty="0" err="1"/>
              <a:t>cyberviolence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371600"/>
            <a:ext cx="8077200" cy="4660900"/>
          </a:xfrm>
        </p:spPr>
        <p:txBody>
          <a:bodyPr/>
          <a:lstStyle/>
          <a:p>
            <a:pPr algn="just"/>
            <a:r>
              <a:rPr lang="it-IT" dirty="0"/>
              <a:t>Con il termine «</a:t>
            </a:r>
            <a:r>
              <a:rPr lang="it-IT" dirty="0" err="1"/>
              <a:t>revenge</a:t>
            </a:r>
            <a:r>
              <a:rPr lang="it-IT" dirty="0"/>
              <a:t> </a:t>
            </a:r>
            <a:r>
              <a:rPr lang="it-IT" dirty="0" err="1"/>
              <a:t>porn</a:t>
            </a:r>
            <a:r>
              <a:rPr lang="it-IT" dirty="0"/>
              <a:t>» si indica un fenomeno riconducibile alla «cyber-</a:t>
            </a:r>
            <a:r>
              <a:rPr lang="it-IT" dirty="0" err="1"/>
              <a:t>violence</a:t>
            </a:r>
            <a:r>
              <a:rPr lang="it-IT" dirty="0"/>
              <a:t>». </a:t>
            </a:r>
          </a:p>
          <a:p>
            <a:pPr algn="just"/>
            <a:r>
              <a:rPr lang="it-IT" dirty="0"/>
              <a:t>Come evidenziato da studi svolti a livello internazionale, si può parlare di </a:t>
            </a:r>
            <a:r>
              <a:rPr lang="it-IT" i="1" dirty="0"/>
              <a:t>gender-</a:t>
            </a:r>
            <a:r>
              <a:rPr lang="it-IT" i="1" dirty="0" err="1"/>
              <a:t>based</a:t>
            </a:r>
            <a:r>
              <a:rPr lang="it-IT" dirty="0"/>
              <a:t> </a:t>
            </a:r>
            <a:r>
              <a:rPr lang="it-IT" dirty="0" err="1"/>
              <a:t>cyberviolence</a:t>
            </a:r>
            <a:r>
              <a:rPr lang="it-IT" dirty="0"/>
              <a:t>. </a:t>
            </a:r>
          </a:p>
          <a:p>
            <a:pPr marL="0" indent="0" algn="just">
              <a:buNone/>
            </a:pPr>
            <a:endParaRPr lang="it-IT" dirty="0"/>
          </a:p>
          <a:p>
            <a:pPr algn="just"/>
            <a:r>
              <a:rPr lang="it-IT" sz="1600" dirty="0"/>
              <a:t>EUROPEAN INSTITUTE GENDER EQUALITY, </a:t>
            </a:r>
            <a:r>
              <a:rPr lang="it-IT" sz="1600" i="1" dirty="0"/>
              <a:t>Cyber </a:t>
            </a:r>
            <a:r>
              <a:rPr lang="it-IT" sz="1600" i="1" dirty="0" err="1"/>
              <a:t>violence</a:t>
            </a:r>
            <a:r>
              <a:rPr lang="it-IT" sz="1600" i="1" dirty="0"/>
              <a:t> </a:t>
            </a:r>
            <a:r>
              <a:rPr lang="it-IT" sz="1600" i="1" dirty="0" err="1"/>
              <a:t>against</a:t>
            </a:r>
            <a:r>
              <a:rPr lang="it-IT" sz="1600" i="1" dirty="0"/>
              <a:t> </a:t>
            </a:r>
            <a:r>
              <a:rPr lang="it-IT" sz="1600" i="1" dirty="0" err="1"/>
              <a:t>women</a:t>
            </a:r>
            <a:r>
              <a:rPr lang="it-IT" sz="1600" i="1" dirty="0"/>
              <a:t> and </a:t>
            </a:r>
            <a:r>
              <a:rPr lang="it-IT" sz="1600" i="1" dirty="0" err="1"/>
              <a:t>girls</a:t>
            </a:r>
            <a:r>
              <a:rPr lang="it-IT" sz="1600" dirty="0"/>
              <a:t>, 2017, </a:t>
            </a:r>
          </a:p>
          <a:p>
            <a:pPr algn="just"/>
            <a:r>
              <a:rPr lang="it-IT" sz="1600" dirty="0"/>
              <a:t>UNITED NATIONS BROADBAND COMMISSION FOR DIGITAL DEVELOPMENT WORKING GROUP ON BROADBAND AND GENDER, </a:t>
            </a:r>
            <a:r>
              <a:rPr lang="it-IT" sz="1600" i="1" dirty="0"/>
              <a:t>Cyber </a:t>
            </a:r>
            <a:r>
              <a:rPr lang="it-IT" sz="1600" i="1" dirty="0" err="1"/>
              <a:t>Violence</a:t>
            </a:r>
            <a:r>
              <a:rPr lang="it-IT" sz="1600" i="1" dirty="0"/>
              <a:t> </a:t>
            </a:r>
            <a:r>
              <a:rPr lang="it-IT" sz="1600" i="1" dirty="0" err="1"/>
              <a:t>Against</a:t>
            </a:r>
            <a:r>
              <a:rPr lang="it-IT" sz="1600" i="1" dirty="0"/>
              <a:t> </a:t>
            </a:r>
            <a:r>
              <a:rPr lang="it-IT" sz="1600" i="1" dirty="0" err="1"/>
              <a:t>Women</a:t>
            </a:r>
            <a:r>
              <a:rPr lang="it-IT" sz="1600" i="1" dirty="0"/>
              <a:t> and </a:t>
            </a:r>
            <a:r>
              <a:rPr lang="it-IT" sz="1600" i="1" dirty="0" err="1"/>
              <a:t>Girls</a:t>
            </a:r>
            <a:r>
              <a:rPr lang="it-IT" sz="1600" i="1" dirty="0"/>
              <a:t>. A world-wide </a:t>
            </a:r>
            <a:r>
              <a:rPr lang="it-IT" sz="1600" i="1" dirty="0" err="1"/>
              <a:t>wake</a:t>
            </a:r>
            <a:r>
              <a:rPr lang="it-IT" sz="1600" i="1" dirty="0"/>
              <a:t>-up call</a:t>
            </a:r>
            <a:r>
              <a:rPr lang="it-IT" sz="1600" dirty="0"/>
              <a:t>, Geneva: Broadband </a:t>
            </a:r>
            <a:r>
              <a:rPr lang="it-IT" sz="1600" dirty="0" err="1"/>
              <a:t>Commission</a:t>
            </a:r>
            <a:r>
              <a:rPr lang="it-IT" sz="1600" dirty="0"/>
              <a:t>, 2015 </a:t>
            </a:r>
          </a:p>
          <a:p>
            <a:pPr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a:xfrm>
            <a:off x="748476" y="64579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6" name="CasellaDiTesto 5">
            <a:extLst>
              <a:ext uri="{FF2B5EF4-FFF2-40B4-BE49-F238E27FC236}">
                <a16:creationId xmlns:a16="http://schemas.microsoft.com/office/drawing/2014/main" id="{15F5556A-70EA-504B-A266-64255A23A36B}"/>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367172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pPr marL="0" indent="0" algn="just">
              <a:buNone/>
            </a:pPr>
            <a:r>
              <a:rPr lang="it-IT" sz="1800" b="1" dirty="0"/>
              <a:t>Art. 144-bis (Revenge </a:t>
            </a:r>
            <a:r>
              <a:rPr lang="it-IT" sz="1800" b="1" dirty="0" err="1"/>
              <a:t>porn</a:t>
            </a:r>
            <a:r>
              <a:rPr lang="it-IT" sz="1800" b="1" dirty="0"/>
              <a:t>) – Codice privacy</a:t>
            </a:r>
          </a:p>
          <a:p>
            <a:pPr marL="0" indent="0" algn="just">
              <a:buNone/>
            </a:pPr>
            <a:endParaRPr lang="it-IT" sz="1700" dirty="0"/>
          </a:p>
          <a:p>
            <a:pPr marL="0" indent="0" algn="just">
              <a:buNone/>
            </a:pPr>
            <a:r>
              <a:rPr lang="it-IT" sz="1700" dirty="0"/>
              <a:t>5. Il Garante, con proprio provvedimento, </a:t>
            </a:r>
            <a:r>
              <a:rPr lang="it-IT" sz="1700" dirty="0" err="1"/>
              <a:t>puo'</a:t>
            </a:r>
            <a:r>
              <a:rPr lang="it-IT" sz="1700" dirty="0"/>
              <a:t> disciplinare specifiche </a:t>
            </a:r>
            <a:r>
              <a:rPr lang="it-IT" sz="1700" dirty="0" err="1"/>
              <a:t>modalita'</a:t>
            </a:r>
            <a:r>
              <a:rPr lang="it-IT" sz="1700" dirty="0"/>
              <a:t> di svolgimento dei procedimenti di cui al comma 1 e le misure per impedire la diretta </a:t>
            </a:r>
            <a:r>
              <a:rPr lang="it-IT" sz="1700" dirty="0" err="1"/>
              <a:t>identificabilita'</a:t>
            </a:r>
            <a:r>
              <a:rPr lang="it-IT" sz="1700" dirty="0"/>
              <a:t> degli interessati di cui al medesimo comma.</a:t>
            </a:r>
          </a:p>
          <a:p>
            <a:pPr marL="0" indent="0" algn="just">
              <a:buNone/>
            </a:pPr>
            <a:endParaRPr lang="it-IT" sz="1700" dirty="0"/>
          </a:p>
          <a:p>
            <a:pPr marL="0" indent="0" algn="just">
              <a:buNone/>
            </a:pPr>
            <a:r>
              <a:rPr lang="it-IT" sz="1700" dirty="0"/>
              <a:t>6. I fornitori di servizi di condivisione di contenuti audiovisivi, ovunque stabiliti, che erogano servizi accessibili in Italia, indicano senza ritardo al Garante o pubblicano nel proprio sito internet un recapito al quale possono essere comunicati I provvedimenti adottati ai sensi del comma 1. In caso di inadempimento dell'obbligo di cui al periodo precedente, il Garante diffida il fornitore del servizio ad adempiere entro trenta giorni. In caso di inottemperanza alla diffida si applica la sanzione amministrativa pecuniaria di cui all'articolo 83, paragrafo 4, del Regolamento.</a:t>
            </a:r>
          </a:p>
          <a:p>
            <a:pPr marL="457200" lvl="1" indent="0" algn="just">
              <a:buNone/>
            </a:pPr>
            <a:endParaRPr lang="it-IT" sz="1100" dirty="0">
              <a:hlinkClick r:id="rId2"/>
            </a:endParaRPr>
          </a:p>
          <a:p>
            <a:pPr marL="457200" lvl="1" indent="0" algn="just">
              <a:buNone/>
            </a:pPr>
            <a:endParaRPr lang="it-IT" sz="1100" dirty="0">
              <a:hlinkClick r:id="rId2"/>
            </a:endParaRPr>
          </a:p>
          <a:p>
            <a:pPr marL="457200" lvl="1" indent="0" algn="just">
              <a:buNone/>
            </a:pPr>
            <a:endParaRPr lang="it-IT" sz="11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98A6D1CD-29EC-0A4B-9221-FF44454A6E2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43262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pPr marL="0" indent="0" algn="just">
              <a:buNone/>
            </a:pPr>
            <a:r>
              <a:rPr lang="it-IT" sz="1800" b="1" dirty="0"/>
              <a:t>Art. 144-bis (Revenge </a:t>
            </a:r>
            <a:r>
              <a:rPr lang="it-IT" sz="1800" b="1" dirty="0" err="1"/>
              <a:t>porn</a:t>
            </a:r>
            <a:r>
              <a:rPr lang="it-IT" sz="1800" b="1" dirty="0"/>
              <a:t>) – Codice privacy</a:t>
            </a:r>
          </a:p>
          <a:p>
            <a:pPr marL="0" indent="0" algn="just">
              <a:buNone/>
            </a:pPr>
            <a:endParaRPr lang="it-IT" sz="1700" dirty="0"/>
          </a:p>
          <a:p>
            <a:pPr marL="0" indent="0" algn="just">
              <a:buNone/>
            </a:pPr>
            <a:endParaRPr lang="it-IT" sz="1700" dirty="0"/>
          </a:p>
          <a:p>
            <a:pPr marL="0" indent="0" algn="just">
              <a:buNone/>
            </a:pPr>
            <a:r>
              <a:rPr lang="it-IT" sz="1700" dirty="0"/>
              <a:t>7. Quando il Garante, a seguito della segnalazione di cui al comma 1, acquisisce notizia della consumazione del reato di cui all'articolo 612-ter del codice penale, anche in forma tentata, nel caso di </a:t>
            </a:r>
            <a:r>
              <a:rPr lang="it-IT" sz="1700" dirty="0" err="1"/>
              <a:t>procedibilita'</a:t>
            </a:r>
            <a:r>
              <a:rPr lang="it-IT" sz="1700" dirty="0"/>
              <a:t> d'ufficio trasmette al pubblico ministero la segnalazione ricevuta e la documentazione acquisita.</a:t>
            </a:r>
            <a:endParaRPr lang="it-IT" sz="1700" dirty="0">
              <a:hlinkClick r:id="rId2"/>
            </a:endParaRPr>
          </a:p>
          <a:p>
            <a:pPr marL="457200" lvl="1" indent="0" algn="just">
              <a:buNone/>
            </a:pPr>
            <a:endParaRPr lang="it-IT" sz="1100" dirty="0">
              <a:hlinkClick r:id="rId2"/>
            </a:endParaRPr>
          </a:p>
          <a:p>
            <a:pPr marL="457200" lvl="1" indent="0" algn="just">
              <a:buNone/>
            </a:pPr>
            <a:endParaRPr lang="it-IT" sz="1100" dirty="0">
              <a:hlinkClick r:id="rId2"/>
            </a:endParaRPr>
          </a:p>
          <a:p>
            <a:pPr marL="457200" lvl="1" indent="0" algn="just">
              <a:buNone/>
            </a:pPr>
            <a:endParaRPr lang="it-IT" sz="11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98A6D1CD-29EC-0A4B-9221-FF44454A6E2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84586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pPr algn="just"/>
            <a:r>
              <a:rPr lang="it-IT" sz="1800" b="1" dirty="0"/>
              <a:t>I nuovi poteri del Garante Privacy Italiano - REGOLAMENTO DEL GARANTE 1/2019</a:t>
            </a:r>
            <a:r>
              <a:rPr lang="it-IT" sz="1800" dirty="0"/>
              <a:t> - </a:t>
            </a:r>
            <a:r>
              <a:rPr lang="it-IT" sz="1800" b="1" dirty="0"/>
              <a:t>Art. 33-bis – Revenge </a:t>
            </a:r>
            <a:r>
              <a:rPr lang="it-IT" sz="1800" b="1" dirty="0" err="1"/>
              <a:t>porn</a:t>
            </a:r>
            <a:endParaRPr lang="it-IT" sz="1800" b="1" dirty="0"/>
          </a:p>
          <a:p>
            <a:pPr marL="0" indent="0" algn="just">
              <a:buNone/>
            </a:pPr>
            <a:endParaRPr lang="it-IT" sz="1600" dirty="0"/>
          </a:p>
          <a:p>
            <a:pPr algn="just"/>
            <a:r>
              <a:rPr lang="it-IT" sz="1600" dirty="0"/>
              <a:t>1. Le segnalazioni di cui all’art. 144-bis del Codice, corredate delle registrazioni audio, immagini o video o altri documenti informatici a contenuto sessualmente esplicito, a sostegno delle stesse, sono presentate al Garante esclusivamente attraverso il modello, compilabile on-line, pubblicato nell’apposita sezione del sito web istituzionale. Il modello è approvato con determinazione del Segretario generale.</a:t>
            </a:r>
          </a:p>
          <a:p>
            <a:pPr algn="just"/>
            <a:r>
              <a:rPr lang="it-IT" sz="1600" dirty="0"/>
              <a:t>2. Il dipartimento, servizio o altra unità organizzativa competente, verificata la compatibilità della richiesta alla previsione di cui all’art. 144-bis del Codice, entro 48 ore dal ricevimento della segnalazione, salva l’esigenza di acquisire un’integrazione delle informazioni fornite dal segnalante ai fini della predetta verifica, predispone il provvedimento volto ad impedire l’eventuale diffusione del materiale oggetto di segnalazione. Il provvedimento è adottato in via d’urgenza dal dirigente della medesima unità organizzativa e sottoposto a ratifica nella prima adunanza utile del Garante. In caso di mancata ratifica, il provvedimento decade. </a:t>
            </a:r>
          </a:p>
          <a:p>
            <a:pPr marL="457200" lvl="1" indent="0" algn="just">
              <a:buNone/>
            </a:pPr>
            <a:endParaRPr lang="it-IT" sz="1200" dirty="0">
              <a:hlinkClick r:id="rId2"/>
            </a:endParaRPr>
          </a:p>
          <a:p>
            <a:pPr marL="457200" lvl="1" indent="0" algn="just">
              <a:buNone/>
            </a:pPr>
            <a:endParaRPr lang="it-IT" sz="1200" dirty="0">
              <a:hlinkClick r:id="rId2"/>
            </a:endParaRPr>
          </a:p>
          <a:p>
            <a:pPr marL="457200" lvl="1" indent="0" algn="just">
              <a:buNone/>
            </a:pPr>
            <a:endParaRPr lang="it-IT" sz="1200" dirty="0">
              <a:hlinkClick r:id="rId2"/>
            </a:endParaRPr>
          </a:p>
          <a:p>
            <a:pPr marL="457200" lvl="1" indent="0" algn="just">
              <a:buNone/>
            </a:pPr>
            <a:endParaRPr lang="it-IT" sz="12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16E2CA0A-DB89-8144-B63D-C6E8B4EEE790}"/>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753531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000" dirty="0"/>
              <a:t>Italia: il ruolo dell’Autorità Garante nel contrasto alla «cyber </a:t>
            </a:r>
            <a:r>
              <a:rPr lang="it-IT" sz="2000" dirty="0" err="1"/>
              <a:t>violence</a:t>
            </a:r>
            <a:r>
              <a:rPr lang="it-IT" sz="2000" dirty="0"/>
              <a:t>»</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p:txBody>
          <a:bodyPr/>
          <a:lstStyle/>
          <a:p>
            <a:pPr algn="just"/>
            <a:r>
              <a:rPr lang="it-IT" sz="1800" b="1" dirty="0"/>
              <a:t>I nuovi poteri del Garante Privacy Italiano - REGOLAMENTO DEL GARANTE 1/2019</a:t>
            </a:r>
            <a:r>
              <a:rPr lang="it-IT" sz="1800" dirty="0"/>
              <a:t> - </a:t>
            </a:r>
            <a:r>
              <a:rPr lang="it-IT" sz="1800" b="1" dirty="0"/>
              <a:t>Art. 33-bis – Revenge </a:t>
            </a:r>
            <a:r>
              <a:rPr lang="it-IT" sz="1800" b="1" dirty="0" err="1"/>
              <a:t>porn</a:t>
            </a:r>
            <a:endParaRPr lang="it-IT" sz="1800" dirty="0"/>
          </a:p>
          <a:p>
            <a:pPr marL="0" indent="0">
              <a:buNone/>
            </a:pPr>
            <a:endParaRPr lang="it-IT" sz="1800" dirty="0"/>
          </a:p>
          <a:p>
            <a:pPr marL="0" indent="0" algn="just">
              <a:buNone/>
            </a:pPr>
            <a:r>
              <a:rPr lang="it-IT" sz="1800" dirty="0"/>
              <a:t>3. Il provvedimento di cui al comma precedente è trasmesso ai gestori delle piattaforme digitali, corredato del materiale oggetto di segnalazione o dalla relativa impronta </a:t>
            </a:r>
            <a:r>
              <a:rPr lang="it-IT" sz="1800" dirty="0" err="1"/>
              <a:t>hash</a:t>
            </a:r>
            <a:r>
              <a:rPr lang="it-IT" sz="1800" dirty="0"/>
              <a:t>.</a:t>
            </a:r>
          </a:p>
          <a:p>
            <a:pPr marL="0" indent="0" algn="just">
              <a:buNone/>
            </a:pPr>
            <a:endParaRPr lang="it-IT" sz="1800" dirty="0"/>
          </a:p>
          <a:p>
            <a:pPr marL="0" indent="0" algn="just">
              <a:buNone/>
            </a:pPr>
            <a:r>
              <a:rPr lang="it-IT" sz="1800" dirty="0"/>
              <a:t>4. Nei casi in cui la segnalazione non soddisfi i requisiti richiesti dall’art. 144-bis del, Codice e dalla presente disposizione, il dipartimento, servizio o altra unità organizzativa competente procede nei modi di cui all’art. 8, comma 2, o, laddove ciò non risulti possibile, archivia la pratica fornendone tempestiva informazione all’interessato.</a:t>
            </a:r>
          </a:p>
          <a:p>
            <a:pPr marL="0" indent="0">
              <a:buNone/>
            </a:pPr>
            <a:endParaRPr lang="it-IT" sz="1200" dirty="0">
              <a:hlinkClick r:id="rId2"/>
            </a:endParaRPr>
          </a:p>
          <a:p>
            <a:pPr marL="457200" lvl="1" indent="0" algn="just">
              <a:buNone/>
            </a:pPr>
            <a:endParaRPr lang="it-IT" sz="1200" dirty="0">
              <a:hlinkClick r:id="rId2"/>
            </a:endParaRPr>
          </a:p>
          <a:p>
            <a:pPr marL="457200" lvl="1" indent="0" algn="just">
              <a:buNone/>
            </a:pPr>
            <a:endParaRPr lang="it-IT" sz="1200" dirty="0">
              <a:hlinkClick r:id="rId2"/>
            </a:endParaRPr>
          </a:p>
          <a:p>
            <a:pPr marL="457200" lvl="1" indent="0" algn="just">
              <a:buNone/>
            </a:pPr>
            <a:endParaRPr lang="it-IT" sz="1200" dirty="0">
              <a:hlinkClick r:id="rId2"/>
            </a:endParaRP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463FE414-E7CA-5048-B54A-F46EC90CE67B}"/>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49087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400" dirty="0"/>
              <a:t>La collaborazione tra Garante Privacy e Meta</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8" name="Immagine 7">
            <a:extLst>
              <a:ext uri="{FF2B5EF4-FFF2-40B4-BE49-F238E27FC236}">
                <a16:creationId xmlns:a16="http://schemas.microsoft.com/office/drawing/2014/main" id="{FC8B7AC8-717F-E549-9478-D097E6A3D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803" y="1237415"/>
            <a:ext cx="4916394" cy="4482767"/>
          </a:xfrm>
          <a:prstGeom prst="rect">
            <a:avLst/>
          </a:prstGeom>
        </p:spPr>
      </p:pic>
      <p:sp>
        <p:nvSpPr>
          <p:cNvPr id="6" name="CasellaDiTesto 5">
            <a:extLst>
              <a:ext uri="{FF2B5EF4-FFF2-40B4-BE49-F238E27FC236}">
                <a16:creationId xmlns:a16="http://schemas.microsoft.com/office/drawing/2014/main" id="{86AD30A7-372C-064D-9304-ABB184A8996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532669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p:txBody>
          <a:bodyPr/>
          <a:lstStyle/>
          <a:p>
            <a:r>
              <a:rPr lang="it-IT" sz="2400" dirty="0"/>
              <a:t>La collaborazione tra Garante Privacy e Meta</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p:txBody>
          <a:bodyPr/>
          <a:lstStyle/>
          <a:p>
            <a:pPr algn="just"/>
            <a:r>
              <a:rPr lang="it-IT" b="1" dirty="0"/>
              <a:t>Il caso Facebook e Instagram: il progetto </a:t>
            </a:r>
            <a:r>
              <a:rPr lang="it-IT" b="1" dirty="0" err="1"/>
              <a:t>Pilot</a:t>
            </a:r>
            <a:r>
              <a:rPr lang="it-IT" b="1" dirty="0"/>
              <a:t> e la collaborazione con il Garante Italiano</a:t>
            </a: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endParaRPr lang="it-IT" dirty="0">
              <a:hlinkClick r:id="rId2"/>
            </a:endParaRPr>
          </a:p>
          <a:p>
            <a:pPr marL="457200" lvl="1" indent="0" algn="just">
              <a:buNone/>
            </a:pPr>
            <a:r>
              <a:rPr lang="it-IT" dirty="0">
                <a:hlinkClick r:id="rId2"/>
              </a:rPr>
              <a:t>Contro il revenge porn un canale di emergenza per le vittime potenziali.... - Garante Privacy</a:t>
            </a:r>
            <a:endParaRPr lang="it-IT"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pic>
        <p:nvPicPr>
          <p:cNvPr id="7" name="Immagine 6">
            <a:extLst>
              <a:ext uri="{FF2B5EF4-FFF2-40B4-BE49-F238E27FC236}">
                <a16:creationId xmlns:a16="http://schemas.microsoft.com/office/drawing/2014/main" id="{98EA1592-32FD-F444-91A8-A689311669AB}"/>
              </a:ext>
            </a:extLst>
          </p:cNvPr>
          <p:cNvPicPr>
            <a:picLocks noChangeAspect="1"/>
          </p:cNvPicPr>
          <p:nvPr/>
        </p:nvPicPr>
        <p:blipFill rotWithShape="1">
          <a:blip r:embed="rId3">
            <a:extLst>
              <a:ext uri="{28A0092B-C50C-407E-A947-70E740481C1C}">
                <a14:useLocalDpi xmlns:a14="http://schemas.microsoft.com/office/drawing/2010/main" val="0"/>
              </a:ext>
            </a:extLst>
          </a:blip>
          <a:srcRect l="15974" t="28000" r="24416" b="17948"/>
          <a:stretch/>
        </p:blipFill>
        <p:spPr>
          <a:xfrm>
            <a:off x="2535382" y="2274805"/>
            <a:ext cx="4073236" cy="2308389"/>
          </a:xfrm>
          <a:prstGeom prst="rect">
            <a:avLst/>
          </a:prstGeom>
        </p:spPr>
      </p:pic>
      <p:sp>
        <p:nvSpPr>
          <p:cNvPr id="8" name="CasellaDiTesto 7">
            <a:extLst>
              <a:ext uri="{FF2B5EF4-FFF2-40B4-BE49-F238E27FC236}">
                <a16:creationId xmlns:a16="http://schemas.microsoft.com/office/drawing/2014/main" id="{6E5832B2-1A1C-3740-B868-356064C1469A}"/>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47355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a:xfrm>
            <a:off x="419100" y="181976"/>
            <a:ext cx="8439892" cy="889000"/>
          </a:xfrm>
        </p:spPr>
        <p:txBody>
          <a:bodyPr/>
          <a:lstStyle/>
          <a:p>
            <a:r>
              <a:rPr lang="it-IT" sz="2000" dirty="0"/>
              <a:t>Il caso: </a:t>
            </a:r>
            <a:r>
              <a:rPr lang="it-IT" sz="2000" dirty="0" err="1"/>
              <a:t>Deepnude</a:t>
            </a:r>
            <a:r>
              <a:rPr lang="it-IT" sz="2000" dirty="0"/>
              <a:t> su </a:t>
            </a:r>
            <a:r>
              <a:rPr lang="it-IT" sz="2000" dirty="0" err="1"/>
              <a:t>Telegram</a:t>
            </a:r>
            <a:r>
              <a:rPr lang="it-IT" sz="2000" dirty="0"/>
              <a:t> e l’intervento del Garante Privacy </a:t>
            </a:r>
            <a:br>
              <a:rPr lang="it-IT" dirty="0"/>
            </a:b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4974223"/>
          </a:xfrm>
        </p:spPr>
        <p:txBody>
          <a:bodyPr/>
          <a:lstStyle/>
          <a:p>
            <a:pPr algn="just"/>
            <a:r>
              <a:rPr lang="it-IT" sz="1800" u="sng" dirty="0"/>
              <a:t>Doc. web. n. 9470722 del 23/10/2020</a:t>
            </a:r>
          </a:p>
          <a:p>
            <a:pPr marL="0" indent="0" algn="just">
              <a:buNone/>
            </a:pPr>
            <a:endParaRPr lang="it-IT" sz="1800" u="sng" dirty="0"/>
          </a:p>
          <a:p>
            <a:pPr algn="just"/>
            <a:r>
              <a:rPr lang="it-IT" sz="2000" dirty="0"/>
              <a:t>«Le gravi lesioni alla dignità e alla privacy a cui l’uso di un software simile espone le persone, soprattutto se minori, sono evidenti, considerati anche il rischio che tali immagini vengano usate a fini estorsivi o di </a:t>
            </a:r>
            <a:r>
              <a:rPr lang="it-IT" sz="2000" dirty="0" err="1"/>
              <a:t>revenge</a:t>
            </a:r>
            <a:r>
              <a:rPr lang="it-IT" sz="2000" dirty="0"/>
              <a:t> </a:t>
            </a:r>
            <a:r>
              <a:rPr lang="it-IT" sz="2000" dirty="0" err="1"/>
              <a:t>porn</a:t>
            </a:r>
            <a:r>
              <a:rPr lang="it-IT" sz="2000" dirty="0"/>
              <a:t> e tenuto conto dei danni irreparabili a cui potrebbe portare una incontrollata circolazione delle immagini, fino a forme di vera e propria </a:t>
            </a:r>
            <a:r>
              <a:rPr lang="it-IT" sz="2000" dirty="0" err="1"/>
              <a:t>viralizzazione</a:t>
            </a:r>
            <a:r>
              <a:rPr lang="it-IT" sz="2000" dirty="0"/>
              <a:t>. La facilità d’uso di questo programma rende, peraltro, potenzialmente vittime di </a:t>
            </a:r>
            <a:r>
              <a:rPr lang="it-IT" sz="2000" dirty="0" err="1"/>
              <a:t>deep</a:t>
            </a:r>
            <a:r>
              <a:rPr lang="it-IT" sz="2000" dirty="0"/>
              <a:t> </a:t>
            </a:r>
            <a:r>
              <a:rPr lang="it-IT" sz="2000" dirty="0" err="1"/>
              <a:t>fake</a:t>
            </a:r>
            <a:r>
              <a:rPr lang="it-IT" sz="2000" dirty="0"/>
              <a:t> chiunque abbia una foto sul web».</a:t>
            </a:r>
          </a:p>
          <a:p>
            <a:pPr marL="0" indent="0" algn="just">
              <a:buNone/>
            </a:pPr>
            <a:endParaRPr lang="it-IT" sz="2000" dirty="0"/>
          </a:p>
          <a:p>
            <a:pPr algn="just"/>
            <a:r>
              <a:rPr lang="it-IT" sz="2000" dirty="0">
                <a:hlinkClick r:id="rId2"/>
              </a:rPr>
              <a:t>Deep fake: il Garante privacy apre un’istruttoria nei confronti di... - Garante Privacy</a:t>
            </a:r>
            <a:endParaRPr lang="it-IT" sz="2000" dirty="0"/>
          </a:p>
          <a:p>
            <a:pPr algn="just"/>
            <a:endParaRPr lang="it-IT"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BC80A7C3-1082-A94B-8953-E0EC83BFC7D2}"/>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910744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38012" cy="889000"/>
          </a:xfrm>
        </p:spPr>
        <p:txBody>
          <a:bodyPr/>
          <a:lstStyle/>
          <a:p>
            <a:r>
              <a:rPr lang="it-IT" sz="2000" dirty="0"/>
              <a:t>Il caso: </a:t>
            </a:r>
            <a:r>
              <a:rPr lang="it-IT" sz="2000" dirty="0" err="1"/>
              <a:t>Deepnude</a:t>
            </a:r>
            <a:r>
              <a:rPr lang="it-IT" sz="2000" dirty="0"/>
              <a:t> su </a:t>
            </a:r>
            <a:r>
              <a:rPr lang="it-IT" sz="2000" dirty="0" err="1"/>
              <a:t>Telegram</a:t>
            </a:r>
            <a:r>
              <a:rPr lang="it-IT" sz="2000" dirty="0"/>
              <a:t> e l’intervento del Garante Privacy</a:t>
            </a:r>
          </a:p>
        </p:txBody>
      </p:sp>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6"/>
            <a:ext cx="8077200" cy="4557927"/>
          </a:xfrm>
        </p:spPr>
        <p:txBody>
          <a:bodyPr/>
          <a:lstStyle/>
          <a:p>
            <a:r>
              <a:rPr lang="it-IT" sz="1800" b="1" dirty="0" err="1"/>
              <a:t>Deep</a:t>
            </a:r>
            <a:r>
              <a:rPr lang="it-IT" sz="1800" b="1" dirty="0"/>
              <a:t> </a:t>
            </a:r>
            <a:r>
              <a:rPr lang="it-IT" sz="1800" b="1" dirty="0" err="1"/>
              <a:t>fake</a:t>
            </a:r>
            <a:r>
              <a:rPr lang="it-IT" sz="1800" b="1" dirty="0"/>
              <a:t>: il Garante privacy apre un’istruttoria nei confronti di </a:t>
            </a:r>
            <a:r>
              <a:rPr lang="it-IT" sz="1800" b="1" dirty="0" err="1"/>
              <a:t>Telegram</a:t>
            </a:r>
            <a:r>
              <a:rPr lang="it-IT" sz="1800" b="1" dirty="0"/>
              <a:t> per il software che "spoglia" le donne</a:t>
            </a:r>
          </a:p>
          <a:p>
            <a:pPr marL="457200" lvl="1" indent="0" algn="just">
              <a:buNone/>
            </a:pPr>
            <a:endParaRPr lang="it-IT" sz="1600" dirty="0">
              <a:hlinkClick r:id="rId2"/>
            </a:endParaRPr>
          </a:p>
          <a:p>
            <a:r>
              <a:rPr lang="it-IT" sz="1600" dirty="0"/>
              <a:t>Notizie di stampa hanno, nei giorni scorsi, riportato il caso di alcune ragazze vittime di un particolare tipo di “</a:t>
            </a:r>
            <a:r>
              <a:rPr lang="it-IT" sz="1600" dirty="0" err="1"/>
              <a:t>deep</a:t>
            </a:r>
            <a:r>
              <a:rPr lang="it-IT" sz="1600" dirty="0"/>
              <a:t> </a:t>
            </a:r>
            <a:r>
              <a:rPr lang="it-IT" sz="1600" dirty="0" err="1"/>
              <a:t>fake</a:t>
            </a:r>
            <a:r>
              <a:rPr lang="it-IT" sz="1600" dirty="0"/>
              <a:t>”, cioè video e immagini realizzati attraverso delle </a:t>
            </a:r>
            <a:r>
              <a:rPr lang="it-IT" sz="1600" dirty="0" err="1"/>
              <a:t>app</a:t>
            </a:r>
            <a:r>
              <a:rPr lang="it-IT" sz="1600" dirty="0"/>
              <a:t> che consentono di trasformare il volto, la voce e il corpo delle persone, creando veri e propri “falsi”. Le ragazze si sono ritrovate, a loro insaputa, “spogliate” su </a:t>
            </a:r>
            <a:r>
              <a:rPr lang="it-IT" sz="1600" dirty="0" err="1"/>
              <a:t>Telegram</a:t>
            </a:r>
            <a:r>
              <a:rPr lang="it-IT" sz="1600" dirty="0"/>
              <a:t> dopo che alcuni utenti avevano manipolato le loro foto usando un programma informatico - derivato da un software chiamato “</a:t>
            </a:r>
            <a:r>
              <a:rPr lang="it-IT" sz="1600" dirty="0" err="1"/>
              <a:t>DeepNude</a:t>
            </a:r>
            <a:r>
              <a:rPr lang="it-IT" sz="1600" dirty="0"/>
              <a:t>” - disponibile sul canale social e che impiega l’intelligenza artificiale per ricostruire l’aspetto che avrebbe il corpo sotto gli indumenti.</a:t>
            </a:r>
          </a:p>
          <a:p>
            <a:pPr marL="0" indent="0">
              <a:buNone/>
            </a:pPr>
            <a:endParaRPr lang="it-IT" sz="1600" dirty="0"/>
          </a:p>
          <a:p>
            <a:r>
              <a:rPr lang="it-IT" sz="1600" dirty="0"/>
              <a:t>Preoccupato per gli effetti prodotti dal software e dalla sua diffusione tra gli utenti del social, il Garante per la protezione dei dati personali - composto da Pasquale </a:t>
            </a:r>
            <a:r>
              <a:rPr lang="it-IT" sz="1600" dirty="0" err="1"/>
              <a:t>Stanzione</a:t>
            </a:r>
            <a:r>
              <a:rPr lang="it-IT" sz="1600" dirty="0"/>
              <a:t>, Ginevra Cerrina </a:t>
            </a:r>
            <a:r>
              <a:rPr lang="it-IT" sz="1600" dirty="0" err="1"/>
              <a:t>Feroni</a:t>
            </a:r>
            <a:r>
              <a:rPr lang="it-IT" sz="1600" dirty="0"/>
              <a:t>, Agostino Ghiglia, Guido Scorza - ha deciso di aprire un’istruttoria nei confronti di </a:t>
            </a:r>
            <a:r>
              <a:rPr lang="it-IT" sz="1600" dirty="0" err="1"/>
              <a:t>Telegram</a:t>
            </a:r>
            <a:r>
              <a:rPr lang="it-IT" sz="1600" dirty="0"/>
              <a:t>, social già oggetto di un’attività di verifica da parte dell’Autorità.</a:t>
            </a:r>
          </a:p>
          <a:p>
            <a:pPr marL="0" indent="0">
              <a:buNone/>
            </a:pPr>
            <a:endParaRPr lang="it-IT" sz="1100"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C47B7F7A-4277-FB43-89BB-3BB008CBEAF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05994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70977"/>
            <a:ext cx="8077200" cy="4114800"/>
          </a:xfrm>
        </p:spPr>
        <p:txBody>
          <a:bodyPr/>
          <a:lstStyle/>
          <a:p>
            <a:r>
              <a:rPr lang="it-IT" sz="1800" b="1" dirty="0" err="1"/>
              <a:t>Deep</a:t>
            </a:r>
            <a:r>
              <a:rPr lang="it-IT" sz="1800" b="1" dirty="0"/>
              <a:t> </a:t>
            </a:r>
            <a:r>
              <a:rPr lang="it-IT" sz="1800" b="1" dirty="0" err="1"/>
              <a:t>fake</a:t>
            </a:r>
            <a:r>
              <a:rPr lang="it-IT" sz="1800" b="1" dirty="0"/>
              <a:t>: il Garante privacy apre un’istruttoria nei confronti di </a:t>
            </a:r>
            <a:r>
              <a:rPr lang="it-IT" sz="1800" b="1" dirty="0" err="1"/>
              <a:t>Telegram</a:t>
            </a:r>
            <a:r>
              <a:rPr lang="it-IT" sz="1800" b="1" dirty="0"/>
              <a:t> per il software che "spoglia" le donne</a:t>
            </a:r>
          </a:p>
          <a:p>
            <a:pPr marL="0" indent="0">
              <a:buNone/>
            </a:pPr>
            <a:endParaRPr lang="it-IT" sz="1600" b="1" dirty="0"/>
          </a:p>
          <a:p>
            <a:pPr algn="just"/>
            <a:r>
              <a:rPr lang="it-IT" sz="1600" dirty="0"/>
              <a:t>Le gravi lesioni alla dignità e alla privacy a cui l’uso di un software simile espone le persone, soprattutto se minori, sono evidenti, considerati anche il rischio che tali immagini vengano usate a fini estorsivi o di </a:t>
            </a:r>
            <a:r>
              <a:rPr lang="it-IT" sz="1600" dirty="0" err="1"/>
              <a:t>revenge</a:t>
            </a:r>
            <a:r>
              <a:rPr lang="it-IT" sz="1600" dirty="0"/>
              <a:t> </a:t>
            </a:r>
            <a:r>
              <a:rPr lang="it-IT" sz="1600" dirty="0" err="1"/>
              <a:t>porn</a:t>
            </a:r>
            <a:r>
              <a:rPr lang="it-IT" sz="1600" dirty="0"/>
              <a:t> e tenuto conto dei danni irreparabili a cui potrebbe portare una incontrollata circolazione delle immagini, fino a forme di vera e propria </a:t>
            </a:r>
            <a:r>
              <a:rPr lang="it-IT" sz="1600" dirty="0" err="1"/>
              <a:t>viralizzazione</a:t>
            </a:r>
            <a:r>
              <a:rPr lang="it-IT" sz="1600" dirty="0"/>
              <a:t>. La facilità d’uso di questo programma rende, peraltro, potenzialmente vittime di </a:t>
            </a:r>
            <a:r>
              <a:rPr lang="it-IT" sz="1600" dirty="0" err="1"/>
              <a:t>deep</a:t>
            </a:r>
            <a:r>
              <a:rPr lang="it-IT" sz="1600" dirty="0"/>
              <a:t> </a:t>
            </a:r>
            <a:r>
              <a:rPr lang="it-IT" sz="1600" dirty="0" err="1"/>
              <a:t>fake</a:t>
            </a:r>
            <a:r>
              <a:rPr lang="it-IT" sz="1600" dirty="0"/>
              <a:t> chiunque abbia una foto sul web.</a:t>
            </a:r>
          </a:p>
          <a:p>
            <a:pPr algn="just"/>
            <a:r>
              <a:rPr lang="it-IT" sz="1600" dirty="0"/>
              <a:t>Il Garante chiederà a </a:t>
            </a:r>
            <a:r>
              <a:rPr lang="it-IT" sz="1600" dirty="0" err="1"/>
              <a:t>Telegram</a:t>
            </a:r>
            <a:r>
              <a:rPr lang="it-IT" sz="1600" dirty="0"/>
              <a:t> di fornire informazioni, al fine di verificare il rispetto delle norme sulla protezione dei dati nella messa a disposizione agli utenti del programma informatico, nonché di accertare l’eventuale conservazione delle immagini manipolate e le finalità di una tale conservazione.</a:t>
            </a:r>
          </a:p>
          <a:p>
            <a:pPr algn="just"/>
            <a:r>
              <a:rPr lang="it-IT" sz="1600" dirty="0"/>
              <a:t>Oltre all’avvio dell’istruttoria, il Garante sta valutando ulteriori iniziative per contrastare gli usi illeciti di questo tipo di software e contenere gli effetti distorsivi del più ampio fenomeno del </a:t>
            </a:r>
            <a:r>
              <a:rPr lang="it-IT" sz="1600" dirty="0" err="1"/>
              <a:t>deep</a:t>
            </a:r>
            <a:r>
              <a:rPr lang="it-IT" sz="1600" dirty="0"/>
              <a:t> </a:t>
            </a:r>
            <a:r>
              <a:rPr lang="it-IT" sz="1600" dirty="0" err="1"/>
              <a:t>fake</a:t>
            </a:r>
            <a:r>
              <a:rPr lang="it-IT" sz="1600" dirty="0"/>
              <a:t>.</a:t>
            </a:r>
          </a:p>
          <a:p>
            <a:pPr algn="just"/>
            <a:r>
              <a:rPr lang="it-IT" sz="1400" i="1" dirty="0"/>
              <a:t>Roma, 23 ottobre 2020</a:t>
            </a:r>
            <a:endParaRPr lang="it-IT" sz="1100"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Titolo 1">
            <a:extLst>
              <a:ext uri="{FF2B5EF4-FFF2-40B4-BE49-F238E27FC236}">
                <a16:creationId xmlns:a16="http://schemas.microsoft.com/office/drawing/2014/main" id="{9247B50C-B42A-CF49-A494-1F1998B997E2}"/>
              </a:ext>
            </a:extLst>
          </p:cNvPr>
          <p:cNvSpPr txBox="1">
            <a:spLocks/>
          </p:cNvSpPr>
          <p:nvPr/>
        </p:nvSpPr>
        <p:spPr bwMode="auto">
          <a:xfrm>
            <a:off x="452994" y="-48796"/>
            <a:ext cx="8238012"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a:lstStyle>
          <a:p>
            <a:r>
              <a:rPr lang="it-IT" sz="2000" kern="0" dirty="0"/>
              <a:t>Il caso: </a:t>
            </a:r>
            <a:r>
              <a:rPr lang="it-IT" sz="2000" kern="0" dirty="0" err="1"/>
              <a:t>Deepnude</a:t>
            </a:r>
            <a:r>
              <a:rPr lang="it-IT" sz="2000" kern="0" dirty="0"/>
              <a:t> su </a:t>
            </a:r>
            <a:r>
              <a:rPr lang="it-IT" sz="2000" kern="0" dirty="0" err="1"/>
              <a:t>Telegram</a:t>
            </a:r>
            <a:r>
              <a:rPr lang="it-IT" sz="2000" kern="0" dirty="0"/>
              <a:t> e l’intervento del Garante Privacy</a:t>
            </a:r>
          </a:p>
        </p:txBody>
      </p:sp>
      <p:sp>
        <p:nvSpPr>
          <p:cNvPr id="6" name="CasellaDiTesto 5">
            <a:extLst>
              <a:ext uri="{FF2B5EF4-FFF2-40B4-BE49-F238E27FC236}">
                <a16:creationId xmlns:a16="http://schemas.microsoft.com/office/drawing/2014/main" id="{E1607216-92B8-1242-B0B4-49D3276C383E}"/>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38443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b="1" dirty="0"/>
              <a:t>Il DSA e la responsabilità delle PO e dei </a:t>
            </a:r>
            <a:r>
              <a:rPr lang="it-IT" b="1" dirty="0" err="1"/>
              <a:t>VLOPs</a:t>
            </a:r>
            <a:r>
              <a:rPr lang="it-IT" b="1"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25167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11FDE6-C665-B34F-84AB-08A25DAFE7F7}"/>
              </a:ext>
            </a:extLst>
          </p:cNvPr>
          <p:cNvSpPr>
            <a:spLocks noGrp="1"/>
          </p:cNvSpPr>
          <p:nvPr>
            <p:ph type="title"/>
          </p:nvPr>
        </p:nvSpPr>
        <p:spPr/>
        <p:txBody>
          <a:bodyPr/>
          <a:lstStyle/>
          <a:p>
            <a:r>
              <a:rPr lang="it-IT" dirty="0" err="1"/>
              <a:t>Cyberviolence</a:t>
            </a:r>
            <a:r>
              <a:rPr lang="it-IT" dirty="0"/>
              <a:t>: una definizione </a:t>
            </a:r>
          </a:p>
        </p:txBody>
      </p:sp>
      <p:sp>
        <p:nvSpPr>
          <p:cNvPr id="3" name="Segnaposto contenuto 2">
            <a:extLst>
              <a:ext uri="{FF2B5EF4-FFF2-40B4-BE49-F238E27FC236}">
                <a16:creationId xmlns:a16="http://schemas.microsoft.com/office/drawing/2014/main" id="{B22D5F96-A12E-0147-B5F1-FDC6E1E329AF}"/>
              </a:ext>
            </a:extLst>
          </p:cNvPr>
          <p:cNvSpPr>
            <a:spLocks noGrp="1"/>
          </p:cNvSpPr>
          <p:nvPr>
            <p:ph idx="1"/>
          </p:nvPr>
        </p:nvSpPr>
        <p:spPr/>
        <p:txBody>
          <a:bodyPr/>
          <a:lstStyle/>
          <a:p>
            <a:pPr marL="0" indent="0" algn="ctr">
              <a:buNone/>
            </a:pPr>
            <a:r>
              <a:rPr lang="it-IT" dirty="0"/>
              <a:t>“</a:t>
            </a:r>
            <a:r>
              <a:rPr lang="it-IT" i="1" dirty="0"/>
              <a:t>the use of computer </a:t>
            </a:r>
            <a:r>
              <a:rPr lang="it-IT" i="1" dirty="0" err="1"/>
              <a:t>systems</a:t>
            </a:r>
            <a:r>
              <a:rPr lang="it-IT" i="1" dirty="0"/>
              <a:t> to cause, facilitate, or </a:t>
            </a:r>
            <a:r>
              <a:rPr lang="it-IT" i="1" dirty="0" err="1"/>
              <a:t>threaten</a:t>
            </a:r>
            <a:r>
              <a:rPr lang="it-IT" i="1" dirty="0"/>
              <a:t> </a:t>
            </a:r>
            <a:r>
              <a:rPr lang="it-IT" i="1" dirty="0" err="1"/>
              <a:t>violence</a:t>
            </a:r>
            <a:r>
              <a:rPr lang="it-IT" i="1" dirty="0"/>
              <a:t> </a:t>
            </a:r>
            <a:r>
              <a:rPr lang="it-IT" i="1" dirty="0" err="1"/>
              <a:t>against</a:t>
            </a:r>
            <a:r>
              <a:rPr lang="it-IT" i="1" dirty="0"/>
              <a:t> </a:t>
            </a:r>
            <a:r>
              <a:rPr lang="it-IT" i="1" dirty="0" err="1"/>
              <a:t>individuals</a:t>
            </a:r>
            <a:r>
              <a:rPr lang="it-IT" i="1" dirty="0"/>
              <a:t> </a:t>
            </a:r>
            <a:r>
              <a:rPr lang="it-IT" i="1" dirty="0" err="1"/>
              <a:t>that</a:t>
            </a:r>
            <a:r>
              <a:rPr lang="it-IT" i="1" dirty="0"/>
              <a:t> </a:t>
            </a:r>
            <a:r>
              <a:rPr lang="it-IT" i="1" dirty="0" err="1"/>
              <a:t>results</a:t>
            </a:r>
            <a:r>
              <a:rPr lang="it-IT" i="1" dirty="0"/>
              <a:t> in, or </a:t>
            </a:r>
            <a:r>
              <a:rPr lang="it-IT" i="1" dirty="0" err="1"/>
              <a:t>is</a:t>
            </a:r>
            <a:r>
              <a:rPr lang="it-IT" i="1" dirty="0"/>
              <a:t> </a:t>
            </a:r>
            <a:r>
              <a:rPr lang="it-IT" i="1" dirty="0" err="1"/>
              <a:t>likely</a:t>
            </a:r>
            <a:r>
              <a:rPr lang="it-IT" i="1" dirty="0"/>
              <a:t> to </a:t>
            </a:r>
            <a:r>
              <a:rPr lang="it-IT" i="1" dirty="0" err="1"/>
              <a:t>result</a:t>
            </a:r>
            <a:r>
              <a:rPr lang="it-IT" i="1" dirty="0"/>
              <a:t> in, </a:t>
            </a:r>
            <a:r>
              <a:rPr lang="it-IT" i="1" dirty="0" err="1"/>
              <a:t>physical</a:t>
            </a:r>
            <a:r>
              <a:rPr lang="it-IT" i="1" dirty="0"/>
              <a:t>, </a:t>
            </a:r>
            <a:r>
              <a:rPr lang="it-IT" i="1" dirty="0" err="1"/>
              <a:t>sexual</a:t>
            </a:r>
            <a:r>
              <a:rPr lang="it-IT" i="1" dirty="0"/>
              <a:t>, </a:t>
            </a:r>
            <a:r>
              <a:rPr lang="it-IT" i="1" dirty="0" err="1"/>
              <a:t>psychological</a:t>
            </a:r>
            <a:r>
              <a:rPr lang="it-IT" i="1" dirty="0"/>
              <a:t> or </a:t>
            </a:r>
            <a:r>
              <a:rPr lang="it-IT" i="1" dirty="0" err="1"/>
              <a:t>economic</a:t>
            </a:r>
            <a:r>
              <a:rPr lang="it-IT" i="1" dirty="0"/>
              <a:t> </a:t>
            </a:r>
            <a:r>
              <a:rPr lang="it-IT" i="1" dirty="0" err="1"/>
              <a:t>harm</a:t>
            </a:r>
            <a:r>
              <a:rPr lang="it-IT" i="1" dirty="0"/>
              <a:t> or </a:t>
            </a:r>
            <a:r>
              <a:rPr lang="it-IT" i="1" dirty="0" err="1"/>
              <a:t>suffering</a:t>
            </a:r>
            <a:r>
              <a:rPr lang="it-IT" i="1" dirty="0"/>
              <a:t> and </a:t>
            </a:r>
            <a:r>
              <a:rPr lang="it-IT" i="1" dirty="0" err="1"/>
              <a:t>may</a:t>
            </a:r>
            <a:r>
              <a:rPr lang="it-IT" i="1" dirty="0"/>
              <a:t> include the </a:t>
            </a:r>
            <a:r>
              <a:rPr lang="it-IT" i="1" dirty="0" err="1"/>
              <a:t>exploitation</a:t>
            </a:r>
            <a:r>
              <a:rPr lang="it-IT" i="1" dirty="0"/>
              <a:t> of the </a:t>
            </a:r>
            <a:r>
              <a:rPr lang="it-IT" i="1" dirty="0" err="1"/>
              <a:t>individual’s</a:t>
            </a:r>
            <a:r>
              <a:rPr lang="it-IT" i="1" dirty="0"/>
              <a:t> </a:t>
            </a:r>
            <a:r>
              <a:rPr lang="it-IT" i="1" dirty="0" err="1"/>
              <a:t>circumstances</a:t>
            </a:r>
            <a:r>
              <a:rPr lang="it-IT" i="1" dirty="0"/>
              <a:t>, </a:t>
            </a:r>
            <a:r>
              <a:rPr lang="it-IT" i="1" dirty="0" err="1"/>
              <a:t>characteristics</a:t>
            </a:r>
            <a:r>
              <a:rPr lang="it-IT" i="1" dirty="0"/>
              <a:t> or </a:t>
            </a:r>
            <a:r>
              <a:rPr lang="it-IT" i="1" dirty="0" err="1"/>
              <a:t>vulnerabilities</a:t>
            </a:r>
            <a:r>
              <a:rPr lang="it-IT" dirty="0"/>
              <a:t>”. </a:t>
            </a:r>
            <a:endParaRPr lang="it-IT" sz="1800" dirty="0"/>
          </a:p>
          <a:p>
            <a:pPr marL="0" indent="0" algn="just">
              <a:buNone/>
            </a:pPr>
            <a:endParaRPr lang="it-IT" sz="1800" dirty="0"/>
          </a:p>
          <a:p>
            <a:pPr algn="just"/>
            <a:endParaRPr lang="it-IT" sz="1800" dirty="0"/>
          </a:p>
          <a:p>
            <a:pPr algn="just"/>
            <a:r>
              <a:rPr lang="it-IT" sz="1800" dirty="0"/>
              <a:t>CYBERCRIME CONVENTION COMMITTEE (T-CY), WORKING GROUP ON CYBERBULLYING AND OTHER FORMS OF ONLINE VIOLENCE, ESPECIALLY AGAINST WOMEN AND CHILDREN, </a:t>
            </a:r>
            <a:r>
              <a:rPr lang="it-IT" sz="1800" dirty="0" err="1"/>
              <a:t>Mappying</a:t>
            </a:r>
            <a:r>
              <a:rPr lang="it-IT" sz="1800" dirty="0"/>
              <a:t> </a:t>
            </a:r>
            <a:r>
              <a:rPr lang="it-IT" sz="1800" dirty="0" err="1"/>
              <a:t>Study</a:t>
            </a:r>
            <a:r>
              <a:rPr lang="it-IT" sz="1800" dirty="0"/>
              <a:t> on </a:t>
            </a:r>
            <a:r>
              <a:rPr lang="it-IT" sz="1800" dirty="0" err="1"/>
              <a:t>cyberviolence</a:t>
            </a:r>
            <a:r>
              <a:rPr lang="it-IT" sz="1800" dirty="0"/>
              <a:t>, T-CY(2017)10, Strasbourg, 9 </a:t>
            </a:r>
            <a:r>
              <a:rPr lang="it-IT" sz="1800" dirty="0" err="1"/>
              <a:t>July</a:t>
            </a:r>
            <a:r>
              <a:rPr lang="it-IT" sz="1800" dirty="0"/>
              <a:t> 2018. </a:t>
            </a:r>
          </a:p>
          <a:p>
            <a:pPr marL="0" indent="0">
              <a:buNone/>
            </a:pPr>
            <a:endParaRPr lang="it-IT" dirty="0"/>
          </a:p>
        </p:txBody>
      </p:sp>
      <p:sp>
        <p:nvSpPr>
          <p:cNvPr id="4" name="Segnaposto piè di pagina 3">
            <a:extLst>
              <a:ext uri="{FF2B5EF4-FFF2-40B4-BE49-F238E27FC236}">
                <a16:creationId xmlns:a16="http://schemas.microsoft.com/office/drawing/2014/main" id="{2D87D2DB-406A-BB49-8FD3-20728CE386E9}"/>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9B17DBF6-6CB1-4543-BB3A-0ECEF8CB4603}"/>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919FFB0-13C0-494F-B5E1-106FA23BA8A1}"/>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218903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Il Digital Services </a:t>
            </a:r>
            <a:r>
              <a:rPr lang="it-IT" sz="1800" b="1" u="sng" kern="0" dirty="0" err="1"/>
              <a:t>Act</a:t>
            </a:r>
            <a:r>
              <a:rPr lang="it-IT" sz="1800" b="1" u="sng" kern="0" dirty="0"/>
              <a:t> («DSA») in pillole </a:t>
            </a:r>
          </a:p>
          <a:p>
            <a:pPr algn="just"/>
            <a:r>
              <a:rPr lang="it-IT" sz="1800" kern="0" dirty="0"/>
              <a:t>Abroga e sostituisce la Direttiva Ecommerce </a:t>
            </a:r>
          </a:p>
          <a:p>
            <a:pPr algn="just"/>
            <a:r>
              <a:rPr lang="it-IT" sz="1800" kern="0" dirty="0"/>
              <a:t>Ha come obiettivo quello di limitare la diffusione di contenuti illegali online, stabilendo una nuova serie di obblighi di cd. due diligence asimmetrici, con lo scopo di creare un ambiente online più sicuro per gli utenti e la società («ciò che è illecito offline deve esserlo anche online»)</a:t>
            </a:r>
          </a:p>
          <a:p>
            <a:pPr algn="just"/>
            <a:r>
              <a:rPr lang="it-IT" sz="1800" kern="0" dirty="0"/>
              <a:t>Si applica ai servizi di mere </a:t>
            </a:r>
            <a:r>
              <a:rPr lang="it-IT" sz="1800" kern="0" dirty="0" err="1"/>
              <a:t>conduit</a:t>
            </a:r>
            <a:r>
              <a:rPr lang="it-IT" sz="1800" kern="0" dirty="0"/>
              <a:t>, </a:t>
            </a:r>
            <a:r>
              <a:rPr lang="it-IT" sz="1800" kern="0" dirty="0" err="1"/>
              <a:t>caching</a:t>
            </a:r>
            <a:r>
              <a:rPr lang="it-IT" sz="1800" kern="0" dirty="0"/>
              <a:t> e hosting, alle piattaforme online e alle grandi piattaforme online/motori di ricerca online che offrono servizi nel territorio dell’Ue. </a:t>
            </a:r>
          </a:p>
          <a:p>
            <a:pPr algn="just"/>
            <a:r>
              <a:rPr lang="it-IT" sz="1800" kern="0" dirty="0"/>
              <a:t>Le grandi piattaforme online ed i grandi motori di ricerca online sono definiti come quelle che offrono servizi ad una platea di almeno 10% dei 450 milioni di consumatori UE. </a:t>
            </a:r>
          </a:p>
          <a:p>
            <a:pPr algn="just"/>
            <a:r>
              <a:rPr lang="it-IT" sz="1800" kern="0" dirty="0"/>
              <a:t>Resta il meccanismo «</a:t>
            </a:r>
            <a:r>
              <a:rPr lang="it-IT" sz="1800" kern="0" dirty="0" err="1"/>
              <a:t>safe</a:t>
            </a:r>
            <a:r>
              <a:rPr lang="it-IT" sz="1800" kern="0" dirty="0"/>
              <a:t> </a:t>
            </a:r>
            <a:r>
              <a:rPr lang="it-IT" sz="1800" kern="0" dirty="0" err="1"/>
              <a:t>harbour</a:t>
            </a:r>
            <a:r>
              <a:rPr lang="it-IT" sz="1800" kern="0" dirty="0"/>
              <a:t>» – esenzione di responsabilità per hosting provider, piattaforme online, grandi piattaforme online rispetto alle informazioni illecite memorizzate/ospitate a richiesta di un destinatario del servizio </a:t>
            </a:r>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B5079DBC-0ADC-DF4D-8260-15C780741ED9}"/>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28491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buNone/>
            </a:pPr>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B5079DBC-0ADC-DF4D-8260-15C780741ED9}"/>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pic>
        <p:nvPicPr>
          <p:cNvPr id="3" name="Immagine 2">
            <a:extLst>
              <a:ext uri="{FF2B5EF4-FFF2-40B4-BE49-F238E27FC236}">
                <a16:creationId xmlns:a16="http://schemas.microsoft.com/office/drawing/2014/main" id="{F20DA0B4-35C7-429C-860A-FBAEE9689C04}"/>
              </a:ext>
            </a:extLst>
          </p:cNvPr>
          <p:cNvPicPr>
            <a:picLocks noChangeAspect="1"/>
          </p:cNvPicPr>
          <p:nvPr/>
        </p:nvPicPr>
        <p:blipFill>
          <a:blip r:embed="rId2"/>
          <a:stretch>
            <a:fillRect/>
          </a:stretch>
        </p:blipFill>
        <p:spPr>
          <a:xfrm>
            <a:off x="0" y="1097420"/>
            <a:ext cx="9144000" cy="4663159"/>
          </a:xfrm>
          <a:prstGeom prst="rect">
            <a:avLst/>
          </a:prstGeom>
        </p:spPr>
      </p:pic>
    </p:spTree>
    <p:extLst>
      <p:ext uri="{BB962C8B-B14F-4D97-AF65-F5344CB8AC3E}">
        <p14:creationId xmlns:p14="http://schemas.microsoft.com/office/powerpoint/2010/main" val="3286222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Il Digital Services </a:t>
            </a:r>
            <a:r>
              <a:rPr lang="it-IT" sz="1800" b="1" u="sng" kern="0" dirty="0" err="1"/>
              <a:t>Act</a:t>
            </a:r>
            <a:r>
              <a:rPr lang="it-IT" sz="1800" b="1" u="sng" kern="0" dirty="0"/>
              <a:t> («DSA») in pillole </a:t>
            </a:r>
          </a:p>
          <a:p>
            <a:pPr algn="just"/>
            <a:r>
              <a:rPr lang="it-IT" sz="1800" kern="0" dirty="0"/>
              <a:t>Obblighi per tutte le piattaforme online</a:t>
            </a:r>
          </a:p>
          <a:p>
            <a:pPr lvl="1" algn="just"/>
            <a:r>
              <a:rPr lang="it-IT" sz="1800" kern="0" dirty="0"/>
              <a:t>Obblighi di »</a:t>
            </a:r>
            <a:r>
              <a:rPr lang="it-IT" sz="1800" kern="0" dirty="0" err="1"/>
              <a:t>notice</a:t>
            </a:r>
            <a:r>
              <a:rPr lang="it-IT" sz="1800" kern="0" dirty="0"/>
              <a:t> and take down» (Art. 14 DSA) senza ritardo</a:t>
            </a:r>
          </a:p>
          <a:p>
            <a:pPr lvl="1" algn="just"/>
            <a:r>
              <a:rPr lang="it-IT" sz="1800" kern="0" dirty="0"/>
              <a:t>Obblighi di </a:t>
            </a:r>
          </a:p>
          <a:p>
            <a:pPr lvl="1" algn="just"/>
            <a:r>
              <a:rPr lang="it-IT" sz="1800" kern="0" dirty="0"/>
              <a:t>Obblighi di sospensione della prestazione dei servizi vs utenti «recidivi» nella diffusione di contenuti illegali (Art. 20 DSA)</a:t>
            </a:r>
          </a:p>
          <a:p>
            <a:pPr lvl="1" algn="just"/>
            <a:r>
              <a:rPr lang="it-IT" sz="1800" kern="0" dirty="0"/>
              <a:t>Obblighi di informativa e comunicazione trasparente (Art. 23 DSA)</a:t>
            </a:r>
          </a:p>
          <a:p>
            <a:pPr lvl="1" algn="just"/>
            <a:r>
              <a:rPr lang="it-IT" sz="1800" kern="0" dirty="0"/>
              <a:t>Trasparenza della pubblicità online (Art. 24 DSA) </a:t>
            </a:r>
          </a:p>
          <a:p>
            <a:pPr algn="just"/>
            <a:r>
              <a:rPr lang="it-IT" sz="1800" kern="0" dirty="0"/>
              <a:t>Obblighi per le grandi piattaforme online </a:t>
            </a:r>
          </a:p>
          <a:p>
            <a:pPr lvl="1" algn="just"/>
            <a:r>
              <a:rPr lang="it-IT" sz="1400" kern="0" dirty="0" err="1"/>
              <a:t>Risk</a:t>
            </a:r>
            <a:r>
              <a:rPr lang="it-IT" sz="1400" kern="0" dirty="0"/>
              <a:t> </a:t>
            </a:r>
            <a:r>
              <a:rPr lang="it-IT" sz="1400" kern="0" dirty="0" err="1"/>
              <a:t>assessment</a:t>
            </a:r>
            <a:r>
              <a:rPr lang="it-IT" sz="1400" kern="0" dirty="0"/>
              <a:t> – identificazione, analisi e mitigazione di una serie di «rischi sistematici», da diffusione di contenuti illegali, a disinformazione, all’impatto sui diritti fondamentali e alla «dignità umana», e sulla violenza di genere. </a:t>
            </a:r>
          </a:p>
          <a:p>
            <a:pPr lvl="1" algn="just"/>
            <a:r>
              <a:rPr lang="it-IT" sz="1400" kern="0" dirty="0" err="1"/>
              <a:t>Risk</a:t>
            </a:r>
            <a:r>
              <a:rPr lang="it-IT" sz="1400" kern="0" dirty="0"/>
              <a:t> </a:t>
            </a:r>
            <a:r>
              <a:rPr lang="it-IT" sz="1400" kern="0" dirty="0" err="1"/>
              <a:t>mitigation</a:t>
            </a:r>
            <a:r>
              <a:rPr lang="it-IT" sz="1400" kern="0" dirty="0"/>
              <a:t> – mitigazione dei rischi individuati con adozione di «ragionevoli misure», come ad es. modifica del design delle funzionalità e dei servizi offerti, dei termini di servizio, etc.</a:t>
            </a:r>
          </a:p>
          <a:p>
            <a:pPr lvl="1" algn="just"/>
            <a:r>
              <a:rPr lang="it-IT" sz="1400" kern="0" dirty="0"/>
              <a:t>Audit indipendente </a:t>
            </a:r>
            <a:endParaRPr lang="it-IT" sz="1800" kern="0" dirty="0"/>
          </a:p>
          <a:p>
            <a:pPr lvl="1" algn="just"/>
            <a:endParaRPr lang="it-IT" sz="1400" kern="0" dirty="0"/>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F0A09459-7832-B444-AF91-6360375E7D11}"/>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35698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buNone/>
            </a:pPr>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pic>
        <p:nvPicPr>
          <p:cNvPr id="6" name="Immagine 5" descr="Immagine che contiene testo, schermata, Pagina Web, Sito Web&#10;&#10;Descrizione generata automaticamente">
            <a:extLst>
              <a:ext uri="{FF2B5EF4-FFF2-40B4-BE49-F238E27FC236}">
                <a16:creationId xmlns:a16="http://schemas.microsoft.com/office/drawing/2014/main" id="{2DFC4D24-DE0F-1943-AD76-233FC2417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94" y="965639"/>
            <a:ext cx="5536212" cy="5176817"/>
          </a:xfrm>
          <a:prstGeom prst="rect">
            <a:avLst/>
          </a:prstGeom>
        </p:spPr>
      </p:pic>
      <p:pic>
        <p:nvPicPr>
          <p:cNvPr id="9" name="Immagine 8" descr="Immagine che contiene testo, Carattere, bianco, schermata&#10;&#10;Descrizione generata automaticamente">
            <a:extLst>
              <a:ext uri="{FF2B5EF4-FFF2-40B4-BE49-F238E27FC236}">
                <a16:creationId xmlns:a16="http://schemas.microsoft.com/office/drawing/2014/main" id="{4B52BE26-12B2-CC42-BFD6-29B96B921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795" y="3084164"/>
            <a:ext cx="2498024" cy="586426"/>
          </a:xfrm>
          <a:prstGeom prst="rect">
            <a:avLst/>
          </a:prstGeom>
        </p:spPr>
      </p:pic>
      <p:sp>
        <p:nvSpPr>
          <p:cNvPr id="10" name="CasellaDiTesto 9">
            <a:extLst>
              <a:ext uri="{FF2B5EF4-FFF2-40B4-BE49-F238E27FC236}">
                <a16:creationId xmlns:a16="http://schemas.microsoft.com/office/drawing/2014/main" id="{174FACC6-73F0-014F-A53C-EFBCBEEE4E5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816386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buNone/>
            </a:pPr>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10" name="CasellaDiTesto 9">
            <a:extLst>
              <a:ext uri="{FF2B5EF4-FFF2-40B4-BE49-F238E27FC236}">
                <a16:creationId xmlns:a16="http://schemas.microsoft.com/office/drawing/2014/main" id="{174FACC6-73F0-014F-A53C-EFBCBEEE4E5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pic>
        <p:nvPicPr>
          <p:cNvPr id="3" name="Immagine 2">
            <a:extLst>
              <a:ext uri="{FF2B5EF4-FFF2-40B4-BE49-F238E27FC236}">
                <a16:creationId xmlns:a16="http://schemas.microsoft.com/office/drawing/2014/main" id="{42B81EAC-D04F-4DB7-95D9-D6F7ADC2B22F}"/>
              </a:ext>
            </a:extLst>
          </p:cNvPr>
          <p:cNvPicPr>
            <a:picLocks noChangeAspect="1"/>
          </p:cNvPicPr>
          <p:nvPr/>
        </p:nvPicPr>
        <p:blipFill>
          <a:blip r:embed="rId2"/>
          <a:stretch>
            <a:fillRect/>
          </a:stretch>
        </p:blipFill>
        <p:spPr>
          <a:xfrm>
            <a:off x="0" y="916947"/>
            <a:ext cx="9144000" cy="5024106"/>
          </a:xfrm>
          <a:prstGeom prst="rect">
            <a:avLst/>
          </a:prstGeom>
        </p:spPr>
      </p:pic>
    </p:spTree>
    <p:extLst>
      <p:ext uri="{BB962C8B-B14F-4D97-AF65-F5344CB8AC3E}">
        <p14:creationId xmlns:p14="http://schemas.microsoft.com/office/powerpoint/2010/main" val="1616803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 «</a:t>
            </a:r>
            <a:r>
              <a:rPr lang="it-IT" sz="1800" b="1" u="sng" kern="0" dirty="0" err="1"/>
              <a:t>Next</a:t>
            </a:r>
            <a:r>
              <a:rPr lang="it-IT" sz="1800" b="1" u="sng" kern="0" dirty="0"/>
              <a:t> </a:t>
            </a:r>
            <a:r>
              <a:rPr lang="it-IT" sz="1800" b="1" u="sng" kern="0" dirty="0" err="1"/>
              <a:t>Steps</a:t>
            </a:r>
            <a:r>
              <a:rPr lang="it-IT" sz="1800" b="1" u="sng" kern="0" dirty="0"/>
              <a:t>» secondo la Commissione Europea: </a:t>
            </a:r>
          </a:p>
          <a:p>
            <a:pPr algn="just"/>
            <a:r>
              <a:rPr lang="en-GB" sz="1600" b="1" i="1" kern="0" dirty="0"/>
              <a:t>More user empowerment:</a:t>
            </a:r>
          </a:p>
          <a:p>
            <a:pPr lvl="1" algn="just"/>
            <a:r>
              <a:rPr lang="en-GB" sz="1600" i="1" kern="0" dirty="0"/>
              <a:t>Users will get clear information on why they are recommended certain information and will have the right to opt-out from recommendation systems based on profiling;</a:t>
            </a:r>
          </a:p>
          <a:p>
            <a:pPr lvl="1" algn="just"/>
            <a:r>
              <a:rPr lang="en-GB" sz="1600" i="1" kern="0" dirty="0"/>
              <a:t>Users will be able to report illegal content easily and platforms have to process such reports diligently;</a:t>
            </a:r>
          </a:p>
          <a:p>
            <a:pPr lvl="1" algn="just"/>
            <a:r>
              <a:rPr lang="en-GB" sz="1600" i="1" kern="0" dirty="0"/>
              <a:t>Advertisements cannot be displayed based on the sensitive data of the user (such as ethnic origin, political opinions or sexual orientation);</a:t>
            </a:r>
          </a:p>
          <a:p>
            <a:pPr lvl="1" algn="just"/>
            <a:r>
              <a:rPr lang="en-GB" sz="1600" i="1" kern="0" dirty="0"/>
              <a:t>Platforms need to label all ads and inform users on who is promoting them;</a:t>
            </a:r>
          </a:p>
          <a:p>
            <a:pPr lvl="1" algn="just"/>
            <a:r>
              <a:rPr lang="en-GB" sz="1600" i="1" kern="0" dirty="0"/>
              <a:t>Platforms need to provide an easily understandable, plain-language summary of their terms and conditions, in the languages of the Member States where they operate</a:t>
            </a:r>
          </a:p>
          <a:p>
            <a:pPr lvl="1" algn="just"/>
            <a:endParaRPr lang="it-IT" sz="1600" kern="0" dirty="0"/>
          </a:p>
          <a:p>
            <a:pPr marL="457200" lvl="1" indent="0" algn="just">
              <a:buNone/>
            </a:pPr>
            <a:endParaRPr lang="it-IT" sz="1600" kern="0" dirty="0"/>
          </a:p>
          <a:p>
            <a:pPr lvl="1" algn="just"/>
            <a:endParaRPr lang="it-IT" sz="1600" kern="0" dirty="0"/>
          </a:p>
          <a:p>
            <a:pPr algn="just"/>
            <a:endParaRPr lang="it-IT" sz="1400" kern="0" dirty="0"/>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82261C53-22C8-824A-AA7A-FC1C71C0B776}"/>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205808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 «</a:t>
            </a:r>
            <a:r>
              <a:rPr lang="it-IT" sz="1800" b="1" u="sng" kern="0" dirty="0" err="1"/>
              <a:t>Next</a:t>
            </a:r>
            <a:r>
              <a:rPr lang="it-IT" sz="1800" b="1" u="sng" kern="0" dirty="0"/>
              <a:t> </a:t>
            </a:r>
            <a:r>
              <a:rPr lang="it-IT" sz="1800" b="1" u="sng" kern="0" dirty="0" err="1"/>
              <a:t>Steps</a:t>
            </a:r>
            <a:r>
              <a:rPr lang="it-IT" sz="1800" b="1" u="sng" kern="0" dirty="0"/>
              <a:t>» secondo la Commissione Europea: </a:t>
            </a:r>
          </a:p>
          <a:p>
            <a:r>
              <a:rPr lang="en-GB" sz="1600" b="1" i="1" kern="0" dirty="0"/>
              <a:t>Strong protection of minors:</a:t>
            </a:r>
          </a:p>
          <a:p>
            <a:pPr lvl="1"/>
            <a:r>
              <a:rPr lang="en-GB" sz="1600" i="1" kern="0" dirty="0"/>
              <a:t>Platforms will have to redesign their systems to ensure a high level of privacy, security, and safety of minors;</a:t>
            </a:r>
          </a:p>
          <a:p>
            <a:pPr lvl="1"/>
            <a:r>
              <a:rPr lang="en-GB" sz="1600" i="1" kern="0" dirty="0"/>
              <a:t>Targeted advertising based on profiling towards children is no longer permitted;</a:t>
            </a:r>
          </a:p>
          <a:p>
            <a:pPr lvl="1"/>
            <a:r>
              <a:rPr lang="en-GB" sz="1600" i="1" kern="0" dirty="0"/>
              <a:t>Special risk assessments including for negative effects on mental health will have to be provided to the Commission 4 months after designation and made public at the latest a year later;</a:t>
            </a:r>
          </a:p>
          <a:p>
            <a:pPr lvl="1"/>
            <a:r>
              <a:rPr lang="en-GB" sz="1600" i="1" kern="0" dirty="0"/>
              <a:t>Platforms will have to redesign their services, including their interfaces, recommender systems, terms and conditions, to mitigate these risks</a:t>
            </a:r>
          </a:p>
          <a:p>
            <a:pPr lvl="1" algn="just"/>
            <a:endParaRPr lang="it-IT" sz="1600" kern="0" dirty="0"/>
          </a:p>
          <a:p>
            <a:pPr marL="457200" lvl="1" indent="0" algn="just">
              <a:buNone/>
            </a:pPr>
            <a:endParaRPr lang="it-IT" sz="1600" kern="0" dirty="0"/>
          </a:p>
          <a:p>
            <a:pPr lvl="1" algn="just"/>
            <a:endParaRPr lang="it-IT" sz="1600" kern="0" dirty="0"/>
          </a:p>
          <a:p>
            <a:pPr algn="just"/>
            <a:endParaRPr lang="it-IT" sz="1400" kern="0" dirty="0"/>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480569B9-B9A2-BD49-9686-D18730DE22C6}"/>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964475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 «</a:t>
            </a:r>
            <a:r>
              <a:rPr lang="it-IT" sz="1800" b="1" u="sng" kern="0" dirty="0" err="1"/>
              <a:t>Next</a:t>
            </a:r>
            <a:r>
              <a:rPr lang="it-IT" sz="1800" b="1" u="sng" kern="0" dirty="0"/>
              <a:t> </a:t>
            </a:r>
            <a:r>
              <a:rPr lang="it-IT" sz="1800" b="1" u="sng" kern="0" dirty="0" err="1"/>
              <a:t>Steps</a:t>
            </a:r>
            <a:r>
              <a:rPr lang="it-IT" sz="1800" b="1" u="sng" kern="0" dirty="0"/>
              <a:t>» secondo la Commissione Europea</a:t>
            </a:r>
          </a:p>
          <a:p>
            <a:r>
              <a:rPr lang="en-GB" sz="1600" b="1" i="1" kern="0" dirty="0"/>
              <a:t>More diligent content moderation, less disinformation:</a:t>
            </a:r>
          </a:p>
          <a:p>
            <a:pPr lvl="1"/>
            <a:r>
              <a:rPr lang="en-GB" sz="1600" i="1" kern="0" dirty="0"/>
              <a:t>Platforms and search engines need to take measures to address risks linked to the dissemination of illegal content online and to negative effects on freedom of expression and information; </a:t>
            </a:r>
          </a:p>
          <a:p>
            <a:pPr lvl="1"/>
            <a:r>
              <a:rPr lang="en-GB" sz="1600" i="1" kern="0" dirty="0"/>
              <a:t>Platforms need to have clear terms and conditions and enforce them diligently and </a:t>
            </a:r>
            <a:r>
              <a:rPr lang="en-GB" sz="1600" i="1" kern="0" dirty="0" err="1"/>
              <a:t>nonarbitrarily</a:t>
            </a:r>
            <a:r>
              <a:rPr lang="en-GB" sz="1600" i="1" kern="0" dirty="0"/>
              <a:t>;</a:t>
            </a:r>
          </a:p>
          <a:p>
            <a:pPr lvl="1"/>
            <a:r>
              <a:rPr lang="en-GB" sz="1600" i="1" kern="0" dirty="0"/>
              <a:t>Platforms need to have a mechanism for users to flag illegal content and act upon notifications expeditiously;</a:t>
            </a:r>
          </a:p>
          <a:p>
            <a:pPr lvl="1"/>
            <a:r>
              <a:rPr lang="en-GB" sz="1600" i="1" kern="0" dirty="0"/>
              <a:t>Platforms need to analyse their specific risks, and put in place mitigation measures – for instance, to address the spread of disinformation and inauthentic use of their service.</a:t>
            </a:r>
          </a:p>
          <a:p>
            <a:pPr lvl="1" algn="just"/>
            <a:endParaRPr lang="it-IT" sz="1600" kern="0" dirty="0"/>
          </a:p>
          <a:p>
            <a:pPr marL="457200" lvl="1" indent="0" algn="just">
              <a:buNone/>
            </a:pPr>
            <a:endParaRPr lang="it-IT" sz="1600" kern="0" dirty="0"/>
          </a:p>
          <a:p>
            <a:pPr lvl="1" algn="just"/>
            <a:endParaRPr lang="it-IT" sz="1600" kern="0" dirty="0"/>
          </a:p>
          <a:p>
            <a:pPr algn="just"/>
            <a:endParaRPr lang="it-IT" sz="1400" kern="0" dirty="0"/>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1A0433A2-A26D-9F4D-A406-3500FCDE5488}"/>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78730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53E0D-E217-496D-98FC-FBE4128DA3EB}"/>
              </a:ext>
            </a:extLst>
          </p:cNvPr>
          <p:cNvSpPr>
            <a:spLocks noGrp="1"/>
          </p:cNvSpPr>
          <p:nvPr>
            <p:ph type="title"/>
          </p:nvPr>
        </p:nvSpPr>
        <p:spPr>
          <a:xfrm>
            <a:off x="419100" y="12700"/>
            <a:ext cx="8297388" cy="889000"/>
          </a:xfrm>
        </p:spPr>
        <p:txBody>
          <a:bodyPr/>
          <a:lstStyle/>
          <a:p>
            <a:r>
              <a:rPr lang="it-IT" dirty="0"/>
              <a:t>La responsabilità delle piattaforme online in UE</a:t>
            </a:r>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8C373302-006A-3E48-BB91-EC17C0D1B6BC}"/>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Segnaposto contenuto 2">
            <a:extLst>
              <a:ext uri="{FF2B5EF4-FFF2-40B4-BE49-F238E27FC236}">
                <a16:creationId xmlns:a16="http://schemas.microsoft.com/office/drawing/2014/main" id="{9657D548-4951-5340-845C-BE1DA1D3C760}"/>
              </a:ext>
            </a:extLst>
          </p:cNvPr>
          <p:cNvSpPr txBox="1">
            <a:spLocks/>
          </p:cNvSpPr>
          <p:nvPr/>
        </p:nvSpPr>
        <p:spPr bwMode="auto">
          <a:xfrm>
            <a:off x="419100" y="1134916"/>
            <a:ext cx="8077200" cy="50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424242"/>
                </a:solidFill>
                <a:latin typeface="+mn-lt"/>
                <a:ea typeface="+mn-ea"/>
                <a:cs typeface="+mn-cs"/>
              </a:defRPr>
            </a:lvl1pPr>
            <a:lvl2pPr marL="742950" indent="-285750" algn="l" rtl="0" eaLnBrk="0" fontAlgn="base" hangingPunct="0">
              <a:spcBef>
                <a:spcPct val="20000"/>
              </a:spcBef>
              <a:spcAft>
                <a:spcPct val="0"/>
              </a:spcAft>
              <a:buFont typeface="Courier New" panose="02070309020205020404" pitchFamily="49" charset="0"/>
              <a:buChar char="o"/>
              <a:defRPr sz="2000">
                <a:solidFill>
                  <a:srgbClr val="424242"/>
                </a:solidFill>
                <a:latin typeface="+mn-lt"/>
                <a:ea typeface="+mn-ea"/>
              </a:defRPr>
            </a:lvl2pPr>
            <a:lvl3pPr marL="1143000" indent="-228600" algn="l" rtl="0" eaLnBrk="0" fontAlgn="base" hangingPunct="0">
              <a:spcBef>
                <a:spcPct val="20000"/>
              </a:spcBef>
              <a:spcAft>
                <a:spcPct val="0"/>
              </a:spcAft>
              <a:buFont typeface="Trebuchet MS" panose="020B0603020202020204" pitchFamily="34" charset="0"/>
              <a:buChar char="–"/>
              <a:defRPr>
                <a:solidFill>
                  <a:srgbClr val="424242"/>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1600">
                <a:solidFill>
                  <a:srgbClr val="424242"/>
                </a:solidFill>
                <a:latin typeface="+mn-lt"/>
                <a:ea typeface="+mn-ea"/>
              </a:defRPr>
            </a:lvl4pPr>
            <a:lvl5pPr marL="2057400" indent="-228600" algn="l" rtl="0" eaLnBrk="0" fontAlgn="base" hangingPunct="0">
              <a:spcBef>
                <a:spcPct val="20000"/>
              </a:spcBef>
              <a:spcAft>
                <a:spcPct val="0"/>
              </a:spcAft>
              <a:buChar char="»"/>
              <a:defRPr sz="1600">
                <a:solidFill>
                  <a:srgbClr val="424242"/>
                </a:solidFill>
                <a:latin typeface="+mn-lt"/>
                <a:ea typeface="+mn-ea"/>
              </a:defRPr>
            </a:lvl5pPr>
            <a:lvl6pPr marL="2514600" indent="-228600" algn="l" rtl="0" fontAlgn="base">
              <a:spcBef>
                <a:spcPct val="20000"/>
              </a:spcBef>
              <a:spcAft>
                <a:spcPct val="0"/>
              </a:spcAft>
              <a:buChar char="»"/>
              <a:defRPr sz="1600">
                <a:solidFill>
                  <a:srgbClr val="424242"/>
                </a:solidFill>
                <a:latin typeface="+mn-lt"/>
                <a:ea typeface="+mn-ea"/>
              </a:defRPr>
            </a:lvl6pPr>
            <a:lvl7pPr marL="2971800" indent="-228600" algn="l" rtl="0" fontAlgn="base">
              <a:spcBef>
                <a:spcPct val="20000"/>
              </a:spcBef>
              <a:spcAft>
                <a:spcPct val="0"/>
              </a:spcAft>
              <a:buChar char="»"/>
              <a:defRPr sz="1600">
                <a:solidFill>
                  <a:srgbClr val="424242"/>
                </a:solidFill>
                <a:latin typeface="+mn-lt"/>
                <a:ea typeface="+mn-ea"/>
              </a:defRPr>
            </a:lvl7pPr>
            <a:lvl8pPr marL="3429000" indent="-228600" algn="l" rtl="0" fontAlgn="base">
              <a:spcBef>
                <a:spcPct val="20000"/>
              </a:spcBef>
              <a:spcAft>
                <a:spcPct val="0"/>
              </a:spcAft>
              <a:buChar char="»"/>
              <a:defRPr sz="1600">
                <a:solidFill>
                  <a:srgbClr val="424242"/>
                </a:solidFill>
                <a:latin typeface="+mn-lt"/>
                <a:ea typeface="+mn-ea"/>
              </a:defRPr>
            </a:lvl8pPr>
            <a:lvl9pPr marL="3886200" indent="-228600" algn="l" rtl="0" fontAlgn="base">
              <a:spcBef>
                <a:spcPct val="20000"/>
              </a:spcBef>
              <a:spcAft>
                <a:spcPct val="0"/>
              </a:spcAft>
              <a:buChar char="»"/>
              <a:defRPr sz="1600">
                <a:solidFill>
                  <a:srgbClr val="424242"/>
                </a:solidFill>
                <a:latin typeface="+mn-lt"/>
                <a:ea typeface="+mn-ea"/>
              </a:defRPr>
            </a:lvl9pPr>
          </a:lstStyle>
          <a:p>
            <a:pPr marL="0" indent="0" algn="just">
              <a:buFontTx/>
              <a:buNone/>
            </a:pPr>
            <a:r>
              <a:rPr lang="it-IT" sz="1800" b="1" u="sng" kern="0" dirty="0"/>
              <a:t>I «</a:t>
            </a:r>
            <a:r>
              <a:rPr lang="it-IT" sz="1800" b="1" u="sng" kern="0" dirty="0" err="1"/>
              <a:t>Next</a:t>
            </a:r>
            <a:r>
              <a:rPr lang="it-IT" sz="1800" b="1" u="sng" kern="0" dirty="0"/>
              <a:t> </a:t>
            </a:r>
            <a:r>
              <a:rPr lang="it-IT" sz="1800" b="1" u="sng" kern="0" dirty="0" err="1"/>
              <a:t>Steps</a:t>
            </a:r>
            <a:r>
              <a:rPr lang="it-IT" sz="1800" b="1" u="sng" kern="0" dirty="0"/>
              <a:t>» secondo la Commissione Europea </a:t>
            </a:r>
          </a:p>
          <a:p>
            <a:pPr algn="just"/>
            <a:r>
              <a:rPr lang="en-GB" sz="1600" b="1" i="1" kern="0" dirty="0"/>
              <a:t>More transparency and accountability:</a:t>
            </a:r>
          </a:p>
          <a:p>
            <a:pPr lvl="1" algn="just"/>
            <a:r>
              <a:rPr lang="en-GB" sz="1600" i="1" kern="0" dirty="0"/>
              <a:t>Platforms need to ensure that their risk assessments and their compliance with all the DSA obligations are externally and independently audited;</a:t>
            </a:r>
          </a:p>
          <a:p>
            <a:pPr lvl="1" algn="just"/>
            <a:r>
              <a:rPr lang="en-GB" sz="1600" i="1" kern="0" dirty="0"/>
              <a:t>They will have to give access to publicly available data to researchers; later on, a special mechanism for vetted researchers will be established;</a:t>
            </a:r>
          </a:p>
          <a:p>
            <a:pPr lvl="1" algn="just"/>
            <a:r>
              <a:rPr lang="en-GB" sz="1600" i="1" kern="0" dirty="0"/>
              <a:t>They will need to publish repositories of all the ads served on their interface;</a:t>
            </a:r>
          </a:p>
          <a:p>
            <a:pPr lvl="1" algn="just"/>
            <a:r>
              <a:rPr lang="en-GB" sz="1600" i="1" kern="0" dirty="0"/>
              <a:t>Platforms need to publish transparency reports on content moderation decisions and risk management.</a:t>
            </a:r>
          </a:p>
          <a:p>
            <a:pPr lvl="1" algn="just"/>
            <a:endParaRPr lang="it-IT" sz="1600" kern="0" dirty="0"/>
          </a:p>
          <a:p>
            <a:pPr marL="457200" lvl="1" indent="0" algn="just">
              <a:buNone/>
            </a:pPr>
            <a:endParaRPr lang="it-IT" sz="1600" kern="0" dirty="0"/>
          </a:p>
          <a:p>
            <a:pPr lvl="1" algn="just"/>
            <a:endParaRPr lang="it-IT" sz="1600" kern="0" dirty="0"/>
          </a:p>
          <a:p>
            <a:pPr algn="just"/>
            <a:endParaRPr lang="it-IT" sz="1400" kern="0" dirty="0"/>
          </a:p>
          <a:p>
            <a:endParaRPr lang="it-IT" sz="1600" i="1" kern="0" dirty="0"/>
          </a:p>
          <a:p>
            <a:pPr lvl="1" algn="just"/>
            <a:endParaRPr lang="it-IT" sz="1800" i="1" kern="0" dirty="0"/>
          </a:p>
          <a:p>
            <a:pPr lvl="1" algn="just"/>
            <a:endParaRPr lang="it-IT" sz="1800" i="1" kern="0" dirty="0"/>
          </a:p>
          <a:p>
            <a:pPr marL="457200" lvl="1" indent="0" algn="just">
              <a:buFont typeface="Courier New" panose="02070309020205020404" pitchFamily="49" charset="0"/>
              <a:buNone/>
            </a:pPr>
            <a:endParaRPr lang="it-IT" sz="1800" i="1" kern="0" dirty="0"/>
          </a:p>
        </p:txBody>
      </p:sp>
      <p:sp>
        <p:nvSpPr>
          <p:cNvPr id="6" name="CasellaDiTesto 5">
            <a:extLst>
              <a:ext uri="{FF2B5EF4-FFF2-40B4-BE49-F238E27FC236}">
                <a16:creationId xmlns:a16="http://schemas.microsoft.com/office/drawing/2014/main" id="{FCEAF44B-C0B9-CF40-ADBE-B1CE9052D3BD}"/>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656371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b="1" dirty="0"/>
              <a:t>L’AI Act e la disciplina del </a:t>
            </a:r>
            <a:r>
              <a:rPr lang="it-IT" b="1" i="1" dirty="0" err="1"/>
              <a:t>deepfake</a:t>
            </a:r>
            <a:endParaRPr lang="it-IT" b="1" dirty="0"/>
          </a:p>
          <a:p>
            <a:pPr marL="457200" indent="-457200">
              <a:lnSpc>
                <a:spcPct val="150000"/>
              </a:lnSpc>
              <a:buFont typeface="+mj-lt"/>
              <a:buAutoNum type="arabicPeriod"/>
            </a:pPr>
            <a:r>
              <a:rPr lang="it-IT"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03225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145969"/>
            <a:ext cx="8077200" cy="4566062"/>
          </a:xfrm>
        </p:spPr>
        <p:txBody>
          <a:bodyPr/>
          <a:lstStyle/>
          <a:p>
            <a:pPr algn="just"/>
            <a:r>
              <a:rPr lang="it-IT" b="1" dirty="0" err="1"/>
              <a:t>Cybercrime</a:t>
            </a:r>
            <a:r>
              <a:rPr lang="it-IT" b="1" dirty="0"/>
              <a:t> Convention e il problema di </a:t>
            </a:r>
            <a:r>
              <a:rPr lang="it-IT" b="1" i="1" dirty="0"/>
              <a:t>law </a:t>
            </a:r>
            <a:r>
              <a:rPr lang="it-IT" b="1" i="1" dirty="0" err="1"/>
              <a:t>enforcement</a:t>
            </a:r>
            <a:endParaRPr lang="it-IT" b="1" i="1" dirty="0"/>
          </a:p>
          <a:p>
            <a:pPr algn="just"/>
            <a:r>
              <a:rPr lang="it-IT" sz="1600" dirty="0"/>
              <a:t>La Convenzione non definisce la fattispecie e non impone agli Stati contraenti la criminalizzazione della stessa, né disciplina la </a:t>
            </a:r>
            <a:r>
              <a:rPr lang="it-IT" sz="1600" i="1" dirty="0" err="1"/>
              <a:t>cyberviolence</a:t>
            </a:r>
            <a:r>
              <a:rPr lang="it-IT" sz="1600" dirty="0"/>
              <a:t> di genere; </a:t>
            </a:r>
          </a:p>
          <a:p>
            <a:pPr algn="just"/>
            <a:r>
              <a:rPr lang="it-IT" sz="1600" dirty="0"/>
              <a:t>Si pone un tema relativo all’armonizzazione delle norme a livello europeo rispetto a questi fenomeni; </a:t>
            </a:r>
          </a:p>
          <a:p>
            <a:pPr algn="just"/>
            <a:r>
              <a:rPr lang="it-IT" sz="1600" dirty="0"/>
              <a:t>Attualmente, non esiste un Protocollo Aggiuntivo per la diffusione di contenuti misogini e omofobici tramite sistemi informativi (esiste per contenuti razzisti e xenofobi); </a:t>
            </a:r>
          </a:p>
          <a:p>
            <a:pPr algn="just"/>
            <a:r>
              <a:rPr lang="it-IT" sz="1600" dirty="0"/>
              <a:t>Si pongono dei problemi estremamente pratici: </a:t>
            </a:r>
          </a:p>
          <a:p>
            <a:pPr lvl="1" algn="just"/>
            <a:r>
              <a:rPr lang="it-IT" sz="1600" dirty="0"/>
              <a:t>difficile armonizzazione a livello europeo; </a:t>
            </a:r>
          </a:p>
          <a:p>
            <a:pPr lvl="1" algn="just"/>
            <a:r>
              <a:rPr lang="it-IT" sz="1600" dirty="0"/>
              <a:t>scarsa cooperazione dei </a:t>
            </a:r>
            <a:r>
              <a:rPr lang="it-IT" sz="1600" i="1" dirty="0"/>
              <a:t>provider </a:t>
            </a:r>
            <a:r>
              <a:rPr lang="it-IT" sz="1600" dirty="0"/>
              <a:t>(i.e. </a:t>
            </a:r>
            <a:r>
              <a:rPr lang="it-IT" sz="1600" dirty="0" err="1"/>
              <a:t>Telegram</a:t>
            </a:r>
            <a:r>
              <a:rPr lang="it-IT" sz="1600" dirty="0"/>
              <a:t>). </a:t>
            </a:r>
          </a:p>
          <a:p>
            <a:pPr marL="0" indent="0" algn="just">
              <a:buNone/>
            </a:pPr>
            <a:endParaRPr lang="it-IT" sz="1400" dirty="0"/>
          </a:p>
          <a:p>
            <a:pPr algn="just"/>
            <a:r>
              <a:rPr lang="it-IT" sz="1600" dirty="0"/>
              <a:t>COUNCIL OF EUROPE, </a:t>
            </a:r>
            <a:r>
              <a:rPr lang="it-IT" sz="1600" dirty="0" err="1"/>
              <a:t>Study</a:t>
            </a:r>
            <a:r>
              <a:rPr lang="it-IT" sz="1600" dirty="0"/>
              <a:t> on </a:t>
            </a:r>
            <a:r>
              <a:rPr lang="it-IT" sz="1600" dirty="0" err="1"/>
              <a:t>Strategy</a:t>
            </a:r>
            <a:r>
              <a:rPr lang="it-IT" sz="1600" dirty="0"/>
              <a:t> of </a:t>
            </a:r>
            <a:r>
              <a:rPr lang="it-IT" sz="1600" dirty="0" err="1"/>
              <a:t>Cooperation</a:t>
            </a:r>
            <a:r>
              <a:rPr lang="it-IT" sz="1600" dirty="0"/>
              <a:t> with </a:t>
            </a:r>
            <a:r>
              <a:rPr lang="it-IT" sz="1600" dirty="0" err="1"/>
              <a:t>Multinational</a:t>
            </a:r>
            <a:r>
              <a:rPr lang="it-IT" sz="1600" dirty="0"/>
              <a:t> Service Providers, 2016/DGI/JP/3608, 30 August 2017. </a:t>
            </a:r>
            <a:endParaRPr lang="it-IT" sz="1050"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Titolo 1">
            <a:extLst>
              <a:ext uri="{FF2B5EF4-FFF2-40B4-BE49-F238E27FC236}">
                <a16:creationId xmlns:a16="http://schemas.microsoft.com/office/drawing/2014/main" id="{253266EA-4E6A-9D41-8EAC-52E9008F96BD}"/>
              </a:ext>
            </a:extLst>
          </p:cNvPr>
          <p:cNvSpPr>
            <a:spLocks noGrp="1"/>
          </p:cNvSpPr>
          <p:nvPr>
            <p:ph type="title"/>
          </p:nvPr>
        </p:nvSpPr>
        <p:spPr>
          <a:xfrm>
            <a:off x="419100" y="12700"/>
            <a:ext cx="7772400" cy="889000"/>
          </a:xfrm>
        </p:spPr>
        <p:txBody>
          <a:bodyPr/>
          <a:lstStyle/>
          <a:p>
            <a:r>
              <a:rPr lang="it-IT" dirty="0"/>
              <a:t>La Convenzione di Budapest</a:t>
            </a:r>
          </a:p>
        </p:txBody>
      </p:sp>
      <p:sp>
        <p:nvSpPr>
          <p:cNvPr id="6" name="CasellaDiTesto 5">
            <a:extLst>
              <a:ext uri="{FF2B5EF4-FFF2-40B4-BE49-F238E27FC236}">
                <a16:creationId xmlns:a16="http://schemas.microsoft.com/office/drawing/2014/main" id="{70A1A37A-07CA-1145-98B4-754D73C11AA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368838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5077118"/>
          </a:xfrm>
        </p:spPr>
        <p:txBody>
          <a:bodyPr/>
          <a:lstStyle/>
          <a:p>
            <a:pPr algn="just"/>
            <a:r>
              <a:rPr lang="it-IT" sz="1800" dirty="0"/>
              <a:t>Il Regolamento sull’intelligenza artificiale è stato adottato lo scorso 13 marzo 2024 dal Parlamento UE. </a:t>
            </a:r>
          </a:p>
          <a:p>
            <a:pPr marL="0" indent="0" algn="just">
              <a:buNone/>
            </a:pPr>
            <a:endParaRPr lang="it-IT" sz="1800" dirty="0"/>
          </a:p>
          <a:p>
            <a:pPr algn="just"/>
            <a:r>
              <a:rPr lang="it-IT" sz="1800" dirty="0"/>
              <a:t>Sarà necessario attendere ancora diversi mesi per il testo definitivo. </a:t>
            </a:r>
          </a:p>
          <a:p>
            <a:pPr marL="0" indent="0" algn="just">
              <a:buNone/>
            </a:pPr>
            <a:endParaRPr lang="it-IT" sz="1800" dirty="0"/>
          </a:p>
          <a:p>
            <a:pPr algn="just"/>
            <a:r>
              <a:rPr lang="it-IT" sz="1800" dirty="0"/>
              <a:t>Si applica 24 mesi a decorrere dalla data di entrata in vigore </a:t>
            </a:r>
          </a:p>
          <a:p>
            <a:pPr lvl="1" algn="just"/>
            <a:r>
              <a:rPr lang="it-IT" sz="1400" dirty="0"/>
              <a:t>I capi I e II si applicano 6 mesi a decorrere dalla data di entrata in vigore </a:t>
            </a:r>
          </a:p>
          <a:p>
            <a:pPr lvl="1" algn="just"/>
            <a:r>
              <a:rPr lang="it-IT" sz="1400" dirty="0"/>
              <a:t>Il capo III, sezione 4, il capo V, il capo VII e il capo XII si applicano 12 mesi a decorrere dalla data di entrata in vigore </a:t>
            </a:r>
          </a:p>
          <a:p>
            <a:pPr lvl="1" algn="just"/>
            <a:r>
              <a:rPr lang="it-IT" sz="1400" dirty="0"/>
              <a:t>L’art. 6, par. 1 e i relativi obblighi si applicano 36 mesi a decorrere dalla data di entrata in vigore</a:t>
            </a:r>
          </a:p>
          <a:p>
            <a:pPr lvl="1" algn="just"/>
            <a:endParaRPr lang="it-IT" sz="1000" dirty="0"/>
          </a:p>
          <a:p>
            <a:pPr marL="457200" lvl="1" indent="0" algn="just">
              <a:buNone/>
            </a:pPr>
            <a:endParaRPr lang="it-IT" sz="1800" i="1" dirty="0"/>
          </a:p>
          <a:p>
            <a:pPr marL="457200" lvl="1" indent="0" algn="just">
              <a:buNone/>
            </a:pPr>
            <a:endParaRPr lang="it-IT" sz="1800" i="1"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582973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5077118"/>
          </a:xfrm>
        </p:spPr>
        <p:txBody>
          <a:bodyPr/>
          <a:lstStyle/>
          <a:p>
            <a:pPr algn="just"/>
            <a:endParaRPr lang="it-IT" sz="1800" dirty="0"/>
          </a:p>
          <a:p>
            <a:pPr marL="0" indent="0" algn="just">
              <a:buNone/>
            </a:pPr>
            <a:endParaRPr lang="it-IT" sz="1800" dirty="0"/>
          </a:p>
          <a:p>
            <a:pPr algn="just"/>
            <a:r>
              <a:rPr lang="it-IT" sz="1800" dirty="0"/>
              <a:t>Il Regolamento sull’intelligenza artificiale si può idealmente suddividere in quattro parti fondamentali: </a:t>
            </a:r>
            <a:endParaRPr lang="it-IT" sz="1000" dirty="0"/>
          </a:p>
          <a:p>
            <a:pPr marL="457200" lvl="1" indent="0" algn="just">
              <a:buNone/>
            </a:pPr>
            <a:endParaRPr lang="it-IT" sz="1800" i="1" dirty="0"/>
          </a:p>
          <a:p>
            <a:pPr algn="just">
              <a:buAutoNum type="arabicPeriod"/>
            </a:pPr>
            <a:r>
              <a:rPr lang="it-IT" sz="1800" dirty="0"/>
              <a:t>Definizione di sistemi e modelli di IA e altre definizioni normative</a:t>
            </a:r>
          </a:p>
          <a:p>
            <a:pPr algn="just">
              <a:buAutoNum type="arabicPeriod"/>
            </a:pPr>
            <a:r>
              <a:rPr lang="it-IT" sz="1800" dirty="0"/>
              <a:t>Classificazione del rischio (usi vietati, usi «alto rischio» e usi dell’IA che comportano un supplemento di trasparenza) </a:t>
            </a:r>
          </a:p>
          <a:p>
            <a:pPr algn="just">
              <a:buAutoNum type="arabicPeriod"/>
            </a:pPr>
            <a:r>
              <a:rPr lang="it-IT" sz="1800" dirty="0" err="1"/>
              <a:t>Compliance</a:t>
            </a:r>
            <a:r>
              <a:rPr lang="it-IT" sz="1800" dirty="0"/>
              <a:t> (oneri incombenti su fornitori e </a:t>
            </a:r>
            <a:r>
              <a:rPr lang="it-IT" sz="1800" i="1" dirty="0" err="1"/>
              <a:t>deployer</a:t>
            </a:r>
            <a:r>
              <a:rPr lang="it-IT" sz="1800" dirty="0"/>
              <a:t> a seconda della categoria di rischio in cui operano)</a:t>
            </a:r>
          </a:p>
          <a:p>
            <a:pPr algn="just">
              <a:buAutoNum type="arabicPeriod"/>
            </a:pPr>
            <a:r>
              <a:rPr lang="it-IT" sz="1800" dirty="0" err="1"/>
              <a:t>Governance</a:t>
            </a:r>
            <a:r>
              <a:rPr lang="it-IT" sz="1800" dirty="0"/>
              <a:t> (struttura di </a:t>
            </a:r>
            <a:r>
              <a:rPr lang="it-IT" sz="1800" i="1" dirty="0" err="1"/>
              <a:t>governance</a:t>
            </a:r>
            <a:r>
              <a:rPr lang="it-IT" sz="1800" dirty="0"/>
              <a:t> multilivello, istituzione di Autorità a livello UE e designazione di Autorità competenti a livello nazionale) e sanzioni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522227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2235574"/>
            <a:ext cx="8077200" cy="1564648"/>
          </a:xfrm>
        </p:spPr>
        <p:txBody>
          <a:bodyPr/>
          <a:lstStyle/>
          <a:p>
            <a:pPr algn="just"/>
            <a:r>
              <a:rPr lang="it-IT" sz="1800" dirty="0"/>
              <a:t>Il Regolamento dedica una disciplina specifica al </a:t>
            </a:r>
            <a:r>
              <a:rPr lang="it-IT" sz="1800" i="1" dirty="0" err="1"/>
              <a:t>deepfake</a:t>
            </a:r>
            <a:r>
              <a:rPr lang="it-IT" sz="1800" i="1" dirty="0"/>
              <a:t> </a:t>
            </a:r>
            <a:endParaRPr lang="it-IT" sz="1800" dirty="0"/>
          </a:p>
          <a:p>
            <a:pPr algn="just"/>
            <a:r>
              <a:rPr lang="it-IT" sz="1800" dirty="0"/>
              <a:t>Il Capo IV dell’AI Act disciplina gli «obblighi di trasparenza per i fornitori e i </a:t>
            </a:r>
            <a:r>
              <a:rPr lang="it-IT" sz="1800" i="1" dirty="0" err="1"/>
              <a:t>deployer</a:t>
            </a:r>
            <a:r>
              <a:rPr lang="it-IT" sz="1800" dirty="0"/>
              <a:t> di determinati sistemi di IA»</a:t>
            </a:r>
          </a:p>
          <a:p>
            <a:pPr algn="just"/>
            <a:r>
              <a:rPr lang="it-IT" sz="1800" dirty="0"/>
              <a:t>L’art. 50 stabilisce «Obblighi di trasparenza per i fornitori e gli utenti di determinati sistemi di IA»</a:t>
            </a:r>
          </a:p>
          <a:p>
            <a:pPr marL="457200" lvl="1" indent="0" algn="just">
              <a:buNone/>
            </a:pPr>
            <a:endParaRPr lang="it-IT" sz="1400"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322421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241864"/>
            <a:ext cx="8077200" cy="1564648"/>
          </a:xfrm>
        </p:spPr>
        <p:txBody>
          <a:bodyPr/>
          <a:lstStyle/>
          <a:p>
            <a:pPr algn="just"/>
            <a:r>
              <a:rPr lang="it-IT" sz="1800" dirty="0"/>
              <a:t>Art. 50 AI Act: </a:t>
            </a:r>
          </a:p>
          <a:p>
            <a:pPr marL="0" indent="0" algn="just">
              <a:buNone/>
            </a:pPr>
            <a:endParaRPr lang="it-IT" sz="1800" dirty="0"/>
          </a:p>
          <a:p>
            <a:pPr marL="0" indent="0" algn="just">
              <a:buNone/>
            </a:pPr>
            <a:r>
              <a:rPr lang="it-IT" sz="1800" dirty="0"/>
              <a:t>PAR 1. I fornitori garantiscono che i sistemi di IA destinati a interagire </a:t>
            </a:r>
            <a:r>
              <a:rPr lang="it-IT" sz="1800" b="1" i="1" dirty="0"/>
              <a:t>direttamente </a:t>
            </a:r>
            <a:r>
              <a:rPr lang="it-IT" sz="1800" dirty="0"/>
              <a:t>con le persone fisiche sono progettati e sviluppati in modo tale che le persone fisiche </a:t>
            </a:r>
            <a:r>
              <a:rPr lang="it-IT" sz="1800" b="1" i="1" dirty="0"/>
              <a:t>interessate </a:t>
            </a:r>
            <a:r>
              <a:rPr lang="it-IT" sz="1800" dirty="0"/>
              <a:t>siano informate del fatto di stare interagendo con un sistema di IA, a meno che ciò non risulti evidente </a:t>
            </a:r>
            <a:r>
              <a:rPr lang="it-IT" sz="1800" b="1" i="1" dirty="0"/>
              <a:t>dal punto di vista di una persona fisica ragionevolmente informata, attenta e avveduta, tenendo conto delle </a:t>
            </a:r>
            <a:r>
              <a:rPr lang="it-IT" sz="1800" dirty="0"/>
              <a:t>circostanze e del contesto di utilizzo. Tale obbligo non si applica ai sistemi di IA autorizzati dalla legge per accertare, prevenire, indagare o perseguire reati, </a:t>
            </a:r>
            <a:r>
              <a:rPr lang="it-IT" sz="1800" b="1" i="1" dirty="0"/>
              <a:t>fatte salve le tutele adeguate per i diritti e le libertà dei terzi, </a:t>
            </a:r>
            <a:r>
              <a:rPr lang="it-IT" sz="1800" dirty="0"/>
              <a:t>a meno che tali sistemi non siano a disposizione del pubblico per segnalare un reato</a:t>
            </a:r>
            <a:endParaRPr lang="it-IT" sz="2000"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163268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070977"/>
            <a:ext cx="8077200" cy="1564648"/>
          </a:xfrm>
        </p:spPr>
        <p:txBody>
          <a:bodyPr/>
          <a:lstStyle/>
          <a:p>
            <a:pPr algn="just"/>
            <a:r>
              <a:rPr lang="it-IT" sz="1800" dirty="0"/>
              <a:t>Art. 50 AI Act: </a:t>
            </a:r>
          </a:p>
          <a:p>
            <a:pPr marL="0" indent="0" algn="just">
              <a:buNone/>
            </a:pPr>
            <a:endParaRPr lang="it-IT" sz="1800" dirty="0"/>
          </a:p>
          <a:p>
            <a:pPr algn="just"/>
            <a:r>
              <a:rPr lang="it-IT" sz="1800" dirty="0"/>
              <a:t>PAR 2. </a:t>
            </a:r>
            <a:r>
              <a:rPr lang="it-IT" sz="1800" i="1" dirty="0"/>
              <a:t>I </a:t>
            </a:r>
            <a:r>
              <a:rPr lang="it-IT" sz="1800" b="1" i="1" dirty="0"/>
              <a:t>fornitori di sistemi di IA</a:t>
            </a:r>
            <a:r>
              <a:rPr lang="it-IT" sz="1800" i="1" dirty="0"/>
              <a:t>, compresi i sistemi di IA per finalità generali, che </a:t>
            </a:r>
            <a:r>
              <a:rPr lang="it-IT" sz="1800" b="1" i="1" dirty="0"/>
              <a:t>generano contenuti audio, immagine, video o testuali sintetici</a:t>
            </a:r>
            <a:r>
              <a:rPr lang="it-IT" sz="1800" i="1" dirty="0"/>
              <a:t>, garantiscono che gli </a:t>
            </a:r>
            <a:r>
              <a:rPr lang="it-IT" sz="1800" b="1" i="1" dirty="0"/>
              <a:t>output</a:t>
            </a:r>
            <a:r>
              <a:rPr lang="it-IT" sz="1800" i="1" dirty="0"/>
              <a:t> del sistema di IA siano </a:t>
            </a:r>
            <a:r>
              <a:rPr lang="it-IT" sz="1800" b="1" i="1" dirty="0"/>
              <a:t>marcati in un formato leggibile meccanicamente e rilevabili come generati o manipolati artificialmente</a:t>
            </a:r>
            <a:r>
              <a:rPr lang="it-IT" sz="1800" i="1" dirty="0"/>
              <a:t>. I fornitori garantiscono che le loro </a:t>
            </a:r>
            <a:r>
              <a:rPr lang="it-IT" sz="1800" i="1" u="sng" dirty="0"/>
              <a:t>soluzioni tecniche siano efficaci, interoperabili, solide e affidabili </a:t>
            </a:r>
            <a:r>
              <a:rPr lang="it-IT" sz="1800" i="1" dirty="0"/>
              <a:t>nella misura in cui ciò sia tecnicamente possibile, tenendo conto delle specificità e dei limiti dei vari tipi di contenuti, dei costi di attuazione e dello stato dell'arte generalmente riconosciuto, come eventualmente indicato nelle pertinenti norme tecniche. Tale obbligo non si applica se i sistemi di IA svolgono una funzione di assistenza per l'editing standard o non modificano in modo sostanziale i dati di input forniti dal </a:t>
            </a:r>
            <a:r>
              <a:rPr lang="it-IT" sz="1800" i="1" dirty="0" err="1"/>
              <a:t>deployer</a:t>
            </a:r>
            <a:r>
              <a:rPr lang="it-IT" sz="1800" i="1" dirty="0"/>
              <a:t> o la rispettiva semantica, o se autorizzati dalla legge ad accertare, prevenire, indagare o perseguire reati.</a:t>
            </a:r>
            <a:endParaRPr lang="it-IT" sz="1800"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202666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070977"/>
            <a:ext cx="8077200" cy="1564648"/>
          </a:xfrm>
        </p:spPr>
        <p:txBody>
          <a:bodyPr/>
          <a:lstStyle/>
          <a:p>
            <a:pPr algn="just"/>
            <a:r>
              <a:rPr lang="it-IT" sz="1800" dirty="0"/>
              <a:t>Art. 50 AI Act: </a:t>
            </a:r>
          </a:p>
          <a:p>
            <a:pPr marL="0" indent="0" algn="just">
              <a:buNone/>
            </a:pPr>
            <a:endParaRPr lang="it-IT" sz="1800" dirty="0"/>
          </a:p>
          <a:p>
            <a:pPr algn="just"/>
            <a:r>
              <a:rPr lang="it-IT" sz="1800" dirty="0"/>
              <a:t>PAR 4. I </a:t>
            </a:r>
            <a:r>
              <a:rPr lang="it-IT" sz="1800" b="1" i="1" dirty="0" err="1"/>
              <a:t>deployer</a:t>
            </a:r>
            <a:r>
              <a:rPr lang="it-IT" sz="1800" b="1" i="1" dirty="0"/>
              <a:t> </a:t>
            </a:r>
            <a:r>
              <a:rPr lang="it-IT" sz="1800" dirty="0"/>
              <a:t>di un sistema di IA che </a:t>
            </a:r>
            <a:r>
              <a:rPr lang="it-IT" sz="1800" b="1" dirty="0"/>
              <a:t>genera o manipola immagini </a:t>
            </a:r>
            <a:r>
              <a:rPr lang="it-IT" sz="1800" dirty="0"/>
              <a:t>o </a:t>
            </a:r>
            <a:r>
              <a:rPr lang="it-IT" sz="1800" b="1" dirty="0"/>
              <a:t>contenuti audio o video</a:t>
            </a:r>
            <a:r>
              <a:rPr lang="it-IT" sz="1800" dirty="0"/>
              <a:t> che costituiscono un "</a:t>
            </a:r>
            <a:r>
              <a:rPr lang="it-IT" sz="1800" b="1" dirty="0"/>
              <a:t>deep </a:t>
            </a:r>
            <a:r>
              <a:rPr lang="it-IT" sz="1800" b="1" dirty="0" err="1"/>
              <a:t>fake</a:t>
            </a:r>
            <a:r>
              <a:rPr lang="it-IT" sz="1800" b="1" dirty="0"/>
              <a:t>" rendono noto che il contenuto è stato generato o manipolato artificialmente</a:t>
            </a:r>
            <a:r>
              <a:rPr lang="it-IT" sz="1800" dirty="0"/>
              <a:t>. Tale obbligo </a:t>
            </a:r>
            <a:r>
              <a:rPr lang="it-IT" sz="1800" u="sng" dirty="0"/>
              <a:t>non si applica se l'uso è autorizzato dalla legge per accertare, prevenire, indagare o perseguire reati</a:t>
            </a:r>
            <a:r>
              <a:rPr lang="it-IT" sz="1800" dirty="0"/>
              <a:t>. Qualora il contenuto faccia parte di un'analoga </a:t>
            </a:r>
            <a:r>
              <a:rPr lang="it-IT" sz="1800" b="1" dirty="0"/>
              <a:t>opera o di un programma manifestamente artistici, creativi, satirici o fittizi, gli obblighi di trasparenza di cui al presente paragrafo si limitano all'obbligo di rivelare l'esistenza di tali contenuti generati o manipolati in modo adeguato, senza ostacolare l'esposizione o il godimento dell'opera</a:t>
            </a:r>
            <a:r>
              <a:rPr lang="it-IT" sz="1800" dirty="0"/>
              <a:t>. </a:t>
            </a:r>
          </a:p>
          <a:p>
            <a:pPr marL="0" indent="0" algn="just">
              <a:buNone/>
            </a:pPr>
            <a:endParaRPr lang="it-IT" sz="1800" dirty="0"/>
          </a:p>
          <a:p>
            <a:pPr marL="0" indent="0" algn="just">
              <a:buNone/>
            </a:pPr>
            <a:r>
              <a:rPr lang="it-IT" sz="1800" dirty="0"/>
              <a:t>…continua </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90513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070977"/>
            <a:ext cx="8077200" cy="1564648"/>
          </a:xfrm>
        </p:spPr>
        <p:txBody>
          <a:bodyPr/>
          <a:lstStyle/>
          <a:p>
            <a:pPr algn="just"/>
            <a:r>
              <a:rPr lang="it-IT" sz="1800" dirty="0"/>
              <a:t>Art. 50 AI Act: </a:t>
            </a:r>
          </a:p>
          <a:p>
            <a:pPr marL="0" indent="0" algn="just">
              <a:buNone/>
            </a:pPr>
            <a:endParaRPr lang="it-IT" sz="1800" dirty="0"/>
          </a:p>
          <a:p>
            <a:pPr algn="just"/>
            <a:r>
              <a:rPr lang="it-IT" sz="1800" dirty="0"/>
              <a:t>PAR 4. … I </a:t>
            </a:r>
            <a:r>
              <a:rPr lang="it-IT" sz="1800" b="1" i="1" dirty="0" err="1"/>
              <a:t>deployer</a:t>
            </a:r>
            <a:r>
              <a:rPr lang="it-IT" sz="1800" dirty="0"/>
              <a:t> di un </a:t>
            </a:r>
            <a:r>
              <a:rPr lang="it-IT" sz="1800" b="1" dirty="0"/>
              <a:t>sistema di IA che genera o manipola testo </a:t>
            </a:r>
            <a:r>
              <a:rPr lang="it-IT" sz="1800" dirty="0"/>
              <a:t>pubblicato allo scopo di informare il pubblico su questioni di interesse pubblico </a:t>
            </a:r>
            <a:r>
              <a:rPr lang="it-IT" sz="1800" b="1" dirty="0"/>
              <a:t>rendono noto che il testo è stato generato o manipolato artificialmente</a:t>
            </a:r>
            <a:r>
              <a:rPr lang="it-IT" sz="1800" dirty="0"/>
              <a:t>. Tale obbligo </a:t>
            </a:r>
            <a:r>
              <a:rPr lang="it-IT" sz="1800" u="sng" dirty="0"/>
              <a:t>non si applica se l'uso è autorizzato dalla legge per accertare, prevenire, indagare o perseguire reati </a:t>
            </a:r>
            <a:r>
              <a:rPr lang="it-IT" sz="1800" dirty="0"/>
              <a:t>o se il </a:t>
            </a:r>
            <a:r>
              <a:rPr lang="it-IT" sz="1800" b="1" dirty="0"/>
              <a:t>contenuto generato dall'IA è stato sottoposto a un processo di revisione umana o di controllo editoriale e una persona fisica o giuridica detiene la responsabilità editoriale della pubblicazione del contenuto</a:t>
            </a:r>
            <a:r>
              <a:rPr lang="it-IT" sz="1800" dirty="0"/>
              <a:t>.</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020122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070977"/>
            <a:ext cx="8077200" cy="1564648"/>
          </a:xfrm>
        </p:spPr>
        <p:txBody>
          <a:bodyPr/>
          <a:lstStyle/>
          <a:p>
            <a:pPr algn="just"/>
            <a:r>
              <a:rPr lang="it-IT" sz="1800" dirty="0"/>
              <a:t>Art. 50 AI Act: </a:t>
            </a:r>
          </a:p>
          <a:p>
            <a:pPr marL="0" indent="0" algn="just">
              <a:buNone/>
            </a:pPr>
            <a:endParaRPr lang="it-IT" sz="1800" dirty="0"/>
          </a:p>
          <a:p>
            <a:pPr algn="just"/>
            <a:r>
              <a:rPr lang="it-IT" sz="1800" dirty="0"/>
              <a:t>PAR 5. … Le informazioni di cui ai paragrafi da 1 a 4 sono fornite alle persone fisiche interessate in maniera chiara e distinguibile al più tardi al momento della prima interazione o esposizione. Le informazioni devono essere conformi ai requisiti di accessibilità applicabili.</a:t>
            </a:r>
          </a:p>
          <a:p>
            <a:pPr marL="0" indent="0" algn="just">
              <a:buNone/>
            </a:pPr>
            <a:endParaRPr lang="it-IT" sz="1800" dirty="0"/>
          </a:p>
          <a:p>
            <a:pPr algn="just"/>
            <a:r>
              <a:rPr lang="it-IT" sz="1800" dirty="0"/>
              <a:t>PAR. 6. I paragrafi da 1 a 4 lasciano impregiudicati i requisiti e gli obblighi di cui al capo III, così come gli altri obblighi di trasparenza stabiliti dal diritto dell'Unione o nazionale per i </a:t>
            </a:r>
            <a:r>
              <a:rPr lang="it-IT" sz="1800" i="1" dirty="0" err="1"/>
              <a:t>deployer</a:t>
            </a:r>
            <a:r>
              <a:rPr lang="it-IT" sz="1800" dirty="0"/>
              <a:t> dei sistemi di IA.</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874771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dirty="0"/>
              <a:t>L’AI Act e la disciplina del </a:t>
            </a:r>
            <a:r>
              <a:rPr lang="it-IT" dirty="0" err="1"/>
              <a:t>deepfake</a:t>
            </a:r>
            <a:endParaRPr lang="it-IT" dirty="0"/>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533400" y="1070976"/>
            <a:ext cx="8077200" cy="3805823"/>
          </a:xfrm>
        </p:spPr>
        <p:txBody>
          <a:bodyPr/>
          <a:lstStyle/>
          <a:p>
            <a:pPr algn="just"/>
            <a:r>
              <a:rPr lang="it-IT" sz="1800" dirty="0"/>
              <a:t>Art. 50 AI Act: </a:t>
            </a:r>
          </a:p>
          <a:p>
            <a:pPr marL="0" indent="0" algn="just">
              <a:buNone/>
            </a:pPr>
            <a:endParaRPr lang="it-IT" sz="1800" dirty="0"/>
          </a:p>
          <a:p>
            <a:pPr algn="just"/>
            <a:r>
              <a:rPr lang="it-IT" sz="1800" dirty="0"/>
              <a:t>PAR 7. L'</a:t>
            </a:r>
            <a:r>
              <a:rPr lang="it-IT" sz="1800" b="1" dirty="0"/>
              <a:t>ufficio per l'IA incoraggia e agevola l'elaborazione di codici di buone pratiche </a:t>
            </a:r>
            <a:r>
              <a:rPr lang="it-IT" sz="1800" dirty="0"/>
              <a:t>a livello dell'Unione per facilitare l'efficace attuazione degli obblighi relativi alla </a:t>
            </a:r>
            <a:r>
              <a:rPr lang="it-IT" sz="1800" b="1" dirty="0"/>
              <a:t>rilevazione</a:t>
            </a:r>
            <a:r>
              <a:rPr lang="it-IT" sz="1800" dirty="0"/>
              <a:t> e all'</a:t>
            </a:r>
            <a:r>
              <a:rPr lang="it-IT" sz="1800" b="1" dirty="0"/>
              <a:t>etichettatura</a:t>
            </a:r>
            <a:r>
              <a:rPr lang="it-IT" sz="1800" dirty="0"/>
              <a:t> </a:t>
            </a:r>
            <a:r>
              <a:rPr lang="it-IT" sz="1800" b="1" dirty="0"/>
              <a:t>dei contenuti generati o manipolati artificialmente</a:t>
            </a:r>
            <a:r>
              <a:rPr lang="it-IT" sz="1800" dirty="0"/>
              <a:t>. Alla Commissione è conferito il potere di adottare atti di esecuzione per approvare tali codici di buone pratiche secondo la procedura di cui all'articolo 56, paragrafi 6, 7 e 8. Se ritiene che il codice non sia adeguato, la Commissione ha il potere di adottare un atto di esecuzione che specifichi norme comuni per l'attuazione di tali obblighi secondo la procedura d'esame di cui all'articolo 98, paragrafo 2.</a:t>
            </a:r>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555A2E7E-407A-504E-89BD-28FAFB2CC3F4}"/>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638690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25D54D-DF50-4B80-9765-B25380B690F1}"/>
              </a:ext>
            </a:extLst>
          </p:cNvPr>
          <p:cNvSpPr>
            <a:spLocks noGrp="1"/>
          </p:cNvSpPr>
          <p:nvPr>
            <p:ph type="title"/>
          </p:nvPr>
        </p:nvSpPr>
        <p:spPr>
          <a:xfrm>
            <a:off x="419100" y="12700"/>
            <a:ext cx="7772400" cy="889000"/>
          </a:xfrm>
        </p:spPr>
        <p:txBody>
          <a:bodyPr/>
          <a:lstStyle/>
          <a:p>
            <a:r>
              <a:rPr lang="it-IT"/>
              <a:t>Agenda</a:t>
            </a:r>
          </a:p>
        </p:txBody>
      </p:sp>
      <p:sp>
        <p:nvSpPr>
          <p:cNvPr id="3" name="Segnaposto contenuto 2">
            <a:extLst>
              <a:ext uri="{FF2B5EF4-FFF2-40B4-BE49-F238E27FC236}">
                <a16:creationId xmlns:a16="http://schemas.microsoft.com/office/drawing/2014/main" id="{00FAE8DF-25AF-4788-89E1-E1B7F60B66D4}"/>
              </a:ext>
            </a:extLst>
          </p:cNvPr>
          <p:cNvSpPr>
            <a:spLocks noGrp="1"/>
          </p:cNvSpPr>
          <p:nvPr>
            <p:ph idx="1"/>
          </p:nvPr>
        </p:nvSpPr>
        <p:spPr>
          <a:xfrm>
            <a:off x="419100" y="1371600"/>
            <a:ext cx="8404266" cy="4114800"/>
          </a:xfrm>
        </p:spPr>
        <p:txBody>
          <a:bodyPr/>
          <a:lstStyle/>
          <a:p>
            <a:pPr marL="457200" indent="-457200">
              <a:lnSpc>
                <a:spcPct val="150000"/>
              </a:lnSpc>
              <a:buFont typeface="+mj-lt"/>
              <a:buAutoNum type="arabicPeriod"/>
            </a:pPr>
            <a:r>
              <a:rPr lang="it-IT" dirty="0"/>
              <a:t>Il fenomeno del «</a:t>
            </a:r>
            <a:r>
              <a:rPr lang="it-IT" dirty="0" err="1"/>
              <a:t>revenge</a:t>
            </a:r>
            <a:r>
              <a:rPr lang="it-IT" dirty="0"/>
              <a:t> </a:t>
            </a:r>
            <a:r>
              <a:rPr lang="it-IT" dirty="0" err="1"/>
              <a:t>porn</a:t>
            </a:r>
            <a:r>
              <a:rPr lang="it-IT" dirty="0"/>
              <a:t>» e del «</a:t>
            </a:r>
            <a:r>
              <a:rPr lang="it-IT" dirty="0" err="1"/>
              <a:t>deepfake</a:t>
            </a:r>
            <a:r>
              <a:rPr lang="it-IT" dirty="0"/>
              <a:t>»</a:t>
            </a:r>
          </a:p>
          <a:p>
            <a:pPr marL="457200" indent="-457200">
              <a:lnSpc>
                <a:spcPct val="150000"/>
              </a:lnSpc>
              <a:buFont typeface="+mj-lt"/>
              <a:buAutoNum type="arabicPeriod"/>
            </a:pPr>
            <a:r>
              <a:rPr lang="it-IT" dirty="0"/>
              <a:t>L’inquadramento penalistico del fenomeno</a:t>
            </a:r>
          </a:p>
          <a:p>
            <a:pPr marL="457200" indent="-457200">
              <a:lnSpc>
                <a:spcPct val="150000"/>
              </a:lnSpc>
              <a:buFont typeface="+mj-lt"/>
              <a:buAutoNum type="arabicPeriod"/>
            </a:pPr>
            <a:r>
              <a:rPr lang="it-IT" dirty="0"/>
              <a:t>I procedimenti innanzi il GDPD</a:t>
            </a:r>
          </a:p>
          <a:p>
            <a:pPr marL="457200" indent="-457200">
              <a:lnSpc>
                <a:spcPct val="150000"/>
              </a:lnSpc>
              <a:buFont typeface="+mj-lt"/>
              <a:buAutoNum type="arabicPeriod"/>
            </a:pPr>
            <a:r>
              <a:rPr lang="it-IT" dirty="0"/>
              <a:t>Il DSA e la responsabilità delle PO e dei </a:t>
            </a:r>
            <a:r>
              <a:rPr lang="it-IT" dirty="0" err="1"/>
              <a:t>VLOPs</a:t>
            </a:r>
            <a:r>
              <a:rPr lang="it-IT" dirty="0"/>
              <a:t> </a:t>
            </a:r>
          </a:p>
          <a:p>
            <a:pPr marL="457200" indent="-457200">
              <a:lnSpc>
                <a:spcPct val="150000"/>
              </a:lnSpc>
              <a:buFont typeface="+mj-lt"/>
              <a:buAutoNum type="arabicPeriod"/>
            </a:pPr>
            <a:r>
              <a:rPr lang="it-IT" dirty="0"/>
              <a:t>L’AI Act e la disciplina del </a:t>
            </a:r>
            <a:r>
              <a:rPr lang="it-IT" i="1" dirty="0" err="1"/>
              <a:t>deepfake</a:t>
            </a:r>
            <a:endParaRPr lang="it-IT" dirty="0"/>
          </a:p>
          <a:p>
            <a:pPr marL="457200" indent="-457200">
              <a:lnSpc>
                <a:spcPct val="150000"/>
              </a:lnSpc>
              <a:buFont typeface="+mj-lt"/>
              <a:buAutoNum type="arabicPeriod"/>
            </a:pPr>
            <a:r>
              <a:rPr lang="it-IT" b="1" dirty="0"/>
              <a:t>Quali prospettive? </a:t>
            </a:r>
          </a:p>
        </p:txBody>
      </p:sp>
      <p:sp>
        <p:nvSpPr>
          <p:cNvPr id="6" name="Segnaposto piè di pagina 3">
            <a:extLst>
              <a:ext uri="{FF2B5EF4-FFF2-40B4-BE49-F238E27FC236}">
                <a16:creationId xmlns:a16="http://schemas.microsoft.com/office/drawing/2014/main" id="{156AAD79-2274-46E1-A08D-6FF5BAA19778}"/>
              </a:ext>
            </a:extLst>
          </p:cNvPr>
          <p:cNvSpPr>
            <a:spLocks noGrp="1"/>
          </p:cNvSpPr>
          <p:nvPr>
            <p:ph type="ftr" sz="quarter" idx="10"/>
          </p:nvPr>
        </p:nvSpPr>
        <p:spPr>
          <a:xfrm>
            <a:off x="736600" y="6445250"/>
            <a:ext cx="3043312" cy="400050"/>
          </a:xfrm>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49ECD6C0-7455-8642-8979-302C9ACD83C7}"/>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12739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145969"/>
            <a:ext cx="8077200" cy="4566062"/>
          </a:xfrm>
        </p:spPr>
        <p:txBody>
          <a:bodyPr/>
          <a:lstStyle/>
          <a:p>
            <a:pPr algn="just"/>
            <a:r>
              <a:rPr lang="it-IT" dirty="0"/>
              <a:t>Second </a:t>
            </a:r>
            <a:r>
              <a:rPr lang="it-IT" dirty="0" err="1"/>
              <a:t>Additional</a:t>
            </a:r>
            <a:r>
              <a:rPr lang="it-IT" dirty="0"/>
              <a:t> </a:t>
            </a:r>
            <a:r>
              <a:rPr lang="it-IT" dirty="0" err="1"/>
              <a:t>Protocol</a:t>
            </a:r>
            <a:r>
              <a:rPr lang="it-IT" dirty="0"/>
              <a:t> to the Convention on </a:t>
            </a:r>
            <a:r>
              <a:rPr lang="it-IT" dirty="0" err="1"/>
              <a:t>Cybercrime</a:t>
            </a:r>
            <a:r>
              <a:rPr lang="it-IT" dirty="0"/>
              <a:t> on </a:t>
            </a:r>
            <a:r>
              <a:rPr lang="it-IT" dirty="0" err="1"/>
              <a:t>enhanced</a:t>
            </a:r>
            <a:r>
              <a:rPr lang="it-IT" dirty="0"/>
              <a:t> </a:t>
            </a:r>
            <a:r>
              <a:rPr lang="it-IT" dirty="0" err="1"/>
              <a:t>cooperation</a:t>
            </a:r>
            <a:r>
              <a:rPr lang="it-IT" dirty="0"/>
              <a:t> and </a:t>
            </a:r>
            <a:r>
              <a:rPr lang="it-IT" dirty="0" err="1"/>
              <a:t>disclosure</a:t>
            </a:r>
            <a:r>
              <a:rPr lang="it-IT" dirty="0"/>
              <a:t> of </a:t>
            </a:r>
            <a:r>
              <a:rPr lang="it-IT" dirty="0" err="1"/>
              <a:t>electronic</a:t>
            </a:r>
            <a:r>
              <a:rPr lang="it-IT" dirty="0"/>
              <a:t> </a:t>
            </a:r>
            <a:r>
              <a:rPr lang="it-IT" dirty="0" err="1"/>
              <a:t>evidence</a:t>
            </a:r>
            <a:r>
              <a:rPr lang="it-IT" dirty="0"/>
              <a:t> (</a:t>
            </a:r>
            <a:r>
              <a:rPr lang="it-IT" dirty="0" err="1"/>
              <a:t>draft</a:t>
            </a:r>
            <a:r>
              <a:rPr lang="it-IT" dirty="0"/>
              <a:t>) [</a:t>
            </a:r>
            <a:r>
              <a:rPr lang="it-IT" dirty="0">
                <a:hlinkClick r:id="rId2"/>
              </a:rPr>
              <a:t>1680a2219c (coe.int)</a:t>
            </a:r>
            <a:r>
              <a:rPr lang="it-IT" dirty="0"/>
              <a:t>]</a:t>
            </a:r>
            <a:endParaRPr lang="it-IT" sz="3200" dirty="0"/>
          </a:p>
          <a:p>
            <a:pPr algn="just"/>
            <a:r>
              <a:rPr lang="it-IT" sz="2000" b="1" dirty="0"/>
              <a:t>Art. 6 </a:t>
            </a:r>
            <a:r>
              <a:rPr lang="it-IT" sz="2000" dirty="0"/>
              <a:t>dispone circa una cooperazione diretta tra autorità competenti dello Stato contraente e provider di nomi a dominio nel territorio di un’altra Parte per ottenere informazioni circa le relative registrazioni: l’importanza cruciale di una collaborazione cross-</a:t>
            </a:r>
            <a:r>
              <a:rPr lang="it-IT" sz="2000" dirty="0" err="1"/>
              <a:t>border</a:t>
            </a:r>
            <a:r>
              <a:rPr lang="it-IT" sz="2000" dirty="0"/>
              <a:t> per ottenere prove rilevanti (cfr. paragrafi 5, 73).</a:t>
            </a:r>
          </a:p>
          <a:p>
            <a:pPr algn="just"/>
            <a:r>
              <a:rPr lang="it-IT" sz="2000" b="1" dirty="0"/>
              <a:t>Criticità</a:t>
            </a:r>
            <a:r>
              <a:rPr lang="it-IT" sz="2000" dirty="0"/>
              <a:t>: rimane non affrontato il fenomeno del «</a:t>
            </a:r>
            <a:r>
              <a:rPr lang="it-IT" sz="2000" dirty="0" err="1"/>
              <a:t>revenge</a:t>
            </a:r>
            <a:r>
              <a:rPr lang="it-IT" sz="2000" dirty="0"/>
              <a:t> </a:t>
            </a:r>
            <a:r>
              <a:rPr lang="it-IT" sz="2000" dirty="0" err="1"/>
              <a:t>porn</a:t>
            </a:r>
            <a:r>
              <a:rPr lang="it-IT" sz="2000" dirty="0"/>
              <a:t>» (cfr. paragrafi 37, 42).</a:t>
            </a:r>
            <a:endParaRPr lang="it-IT" sz="1800"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DFFD6EBB-78C0-3944-BEC7-67FAE685B087}"/>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Titolo 1">
            <a:extLst>
              <a:ext uri="{FF2B5EF4-FFF2-40B4-BE49-F238E27FC236}">
                <a16:creationId xmlns:a16="http://schemas.microsoft.com/office/drawing/2014/main" id="{253266EA-4E6A-9D41-8EAC-52E9008F96BD}"/>
              </a:ext>
            </a:extLst>
          </p:cNvPr>
          <p:cNvSpPr>
            <a:spLocks noGrp="1"/>
          </p:cNvSpPr>
          <p:nvPr>
            <p:ph type="title"/>
          </p:nvPr>
        </p:nvSpPr>
        <p:spPr>
          <a:xfrm>
            <a:off x="419100" y="12700"/>
            <a:ext cx="7772400" cy="889000"/>
          </a:xfrm>
        </p:spPr>
        <p:txBody>
          <a:bodyPr/>
          <a:lstStyle/>
          <a:p>
            <a:r>
              <a:rPr lang="it-IT" sz="2000" dirty="0"/>
              <a:t>Il secondo Protocollo aggiuntivo alla Convenzione di Budapest</a:t>
            </a:r>
          </a:p>
        </p:txBody>
      </p:sp>
      <p:sp>
        <p:nvSpPr>
          <p:cNvPr id="6" name="CasellaDiTesto 5">
            <a:extLst>
              <a:ext uri="{FF2B5EF4-FFF2-40B4-BE49-F238E27FC236}">
                <a16:creationId xmlns:a16="http://schemas.microsoft.com/office/drawing/2014/main" id="{235ECBB1-4A09-8841-BEF8-1A1697E3072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538427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sz="2400" dirty="0"/>
              <a:t>L’applicazione del DSA?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5077118"/>
          </a:xfrm>
        </p:spPr>
        <p:txBody>
          <a:bodyPr/>
          <a:lstStyle/>
          <a:p>
            <a:pPr marL="0" indent="0" algn="just">
              <a:buNone/>
            </a:pPr>
            <a:endParaRPr lang="it-IT" i="1" dirty="0"/>
          </a:p>
          <a:p>
            <a:pPr algn="just"/>
            <a:r>
              <a:rPr lang="it-IT" i="1" dirty="0"/>
              <a:t>Verifica della </a:t>
            </a:r>
            <a:r>
              <a:rPr lang="it-IT" i="1" dirty="0" err="1"/>
              <a:t>compliance</a:t>
            </a:r>
            <a:r>
              <a:rPr lang="it-IT" b="1" i="1" dirty="0"/>
              <a:t> </a:t>
            </a:r>
            <a:r>
              <a:rPr lang="it-IT" i="1" dirty="0"/>
              <a:t>delle piattaforme online</a:t>
            </a:r>
            <a:r>
              <a:rPr lang="it-IT" b="1" i="1" dirty="0"/>
              <a:t>: </a:t>
            </a:r>
          </a:p>
          <a:p>
            <a:pPr lvl="1" algn="just"/>
            <a:r>
              <a:rPr lang="it-IT" i="1" dirty="0"/>
              <a:t>Policy su contenuti intimi diffusi senza consenso (anche </a:t>
            </a:r>
            <a:r>
              <a:rPr lang="it-IT" i="1" dirty="0" err="1"/>
              <a:t>deepfake</a:t>
            </a:r>
            <a:r>
              <a:rPr lang="it-IT" i="1" dirty="0"/>
              <a:t>); </a:t>
            </a:r>
          </a:p>
          <a:p>
            <a:pPr lvl="1" algn="just"/>
            <a:r>
              <a:rPr lang="it-IT" i="1" dirty="0"/>
              <a:t>Coinvolgimento di esperti e stakeholder, specifico training di moderatori, sviluppo di programmi e </a:t>
            </a:r>
            <a:r>
              <a:rPr lang="it-IT" i="1" dirty="0" err="1"/>
              <a:t>tool</a:t>
            </a:r>
            <a:r>
              <a:rPr lang="it-IT" i="1" dirty="0"/>
              <a:t> per gli utenti; </a:t>
            </a:r>
          </a:p>
          <a:p>
            <a:pPr lvl="1" algn="just"/>
            <a:r>
              <a:rPr lang="it-IT" i="1" dirty="0"/>
              <a:t>Assicurare effettiva assistenza umana in </a:t>
            </a:r>
            <a:r>
              <a:rPr lang="it-IT" i="1" dirty="0" err="1"/>
              <a:t>notice</a:t>
            </a:r>
            <a:r>
              <a:rPr lang="it-IT" i="1" dirty="0"/>
              <a:t>-and-take-down; </a:t>
            </a:r>
          </a:p>
          <a:p>
            <a:pPr lvl="1" algn="just"/>
            <a:r>
              <a:rPr lang="it-IT" i="1" dirty="0"/>
              <a:t>Trasparenza e </a:t>
            </a:r>
            <a:r>
              <a:rPr lang="it-IT" i="1" dirty="0" err="1"/>
              <a:t>accountability</a:t>
            </a:r>
            <a:r>
              <a:rPr lang="it-IT" i="1" dirty="0"/>
              <a:t>; </a:t>
            </a:r>
          </a:p>
          <a:p>
            <a:pPr lvl="1" algn="just"/>
            <a:r>
              <a:rPr lang="it-IT" i="1" dirty="0"/>
              <a:t>Termini, condizioni, criteri e tempistiche definite per collaborazione con law </a:t>
            </a:r>
            <a:r>
              <a:rPr lang="it-IT" i="1" dirty="0" err="1"/>
              <a:t>enforcement</a:t>
            </a:r>
            <a:r>
              <a:rPr lang="it-IT" i="1" dirty="0"/>
              <a:t>.</a:t>
            </a:r>
            <a:endParaRPr lang="it-IT" sz="2400" i="1" dirty="0"/>
          </a:p>
          <a:p>
            <a:pPr lvl="1" algn="just"/>
            <a:endParaRPr lang="it-IT" i="1" dirty="0"/>
          </a:p>
          <a:p>
            <a:pPr lvl="1" algn="just"/>
            <a:endParaRPr lang="it-IT" i="1" dirty="0"/>
          </a:p>
          <a:p>
            <a:pPr marL="457200" lvl="1" indent="0" algn="just">
              <a:buNone/>
            </a:pPr>
            <a:endParaRPr lang="it-IT" i="1"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0A2C9403-CBF8-A342-A462-21F0FDBC90D4}"/>
              </a:ext>
            </a:extLst>
          </p:cNvPr>
          <p:cNvSpPr txBox="1"/>
          <p:nvPr/>
        </p:nvSpPr>
        <p:spPr>
          <a:xfrm>
            <a:off x="3526971" y="6327420"/>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29DE1518-2601-B245-B804-1103A65D5223}"/>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55036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9866-2191-A044-A33E-12A4A9ED7B25}"/>
              </a:ext>
            </a:extLst>
          </p:cNvPr>
          <p:cNvSpPr>
            <a:spLocks noGrp="1"/>
          </p:cNvSpPr>
          <p:nvPr>
            <p:ph type="title"/>
          </p:nvPr>
        </p:nvSpPr>
        <p:spPr/>
        <p:txBody>
          <a:bodyPr/>
          <a:lstStyle/>
          <a:p>
            <a:r>
              <a:rPr lang="it-IT" sz="2400" dirty="0"/>
              <a:t>L’applicazione dell’AI Act? </a:t>
            </a:r>
          </a:p>
        </p:txBody>
      </p:sp>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070976"/>
            <a:ext cx="8077200" cy="5077118"/>
          </a:xfrm>
        </p:spPr>
        <p:txBody>
          <a:bodyPr/>
          <a:lstStyle/>
          <a:p>
            <a:pPr marL="457200" lvl="1" indent="0" algn="just">
              <a:buNone/>
            </a:pPr>
            <a:endParaRPr lang="it-IT" sz="2400" i="1" dirty="0"/>
          </a:p>
          <a:p>
            <a:pPr lvl="0" algn="just"/>
            <a:r>
              <a:rPr lang="it-IT" sz="2800" i="1" dirty="0"/>
              <a:t>Verifica della </a:t>
            </a:r>
            <a:r>
              <a:rPr lang="it-IT" sz="2800" i="1" dirty="0" err="1"/>
              <a:t>compliance</a:t>
            </a:r>
            <a:r>
              <a:rPr lang="it-IT" sz="2800" i="1" dirty="0"/>
              <a:t> degli operatori sul rispetto degli obblighi di trasparenza </a:t>
            </a:r>
          </a:p>
          <a:p>
            <a:pPr lvl="0" algn="just"/>
            <a:r>
              <a:rPr lang="it-IT" sz="2800" i="1" dirty="0"/>
              <a:t>Emanazione di linee guida e codici di condotta per: </a:t>
            </a:r>
          </a:p>
          <a:p>
            <a:pPr lvl="1" algn="just"/>
            <a:r>
              <a:rPr lang="it-IT" sz="2400" i="1" dirty="0"/>
              <a:t>Applicare standard condivisi di rilevazione ed etichettatura dei contenuti </a:t>
            </a:r>
            <a:r>
              <a:rPr lang="it-IT" sz="2400" i="1" dirty="0" err="1"/>
              <a:t>deepfake</a:t>
            </a:r>
            <a:r>
              <a:rPr lang="it-IT" sz="2400" i="1" dirty="0"/>
              <a:t> </a:t>
            </a:r>
          </a:p>
          <a:p>
            <a:pPr lvl="1" algn="just"/>
            <a:r>
              <a:rPr lang="it-IT" sz="2400" i="1" dirty="0"/>
              <a:t>Applicare standard condivisi di addestramento e sviluppo dei sistemi di IA che generano immagini e video sintetici </a:t>
            </a:r>
          </a:p>
          <a:p>
            <a:pPr lvl="1" algn="just"/>
            <a:endParaRPr lang="it-IT" sz="2400" i="1" dirty="0"/>
          </a:p>
          <a:p>
            <a:pPr lvl="1" algn="just"/>
            <a:endParaRPr lang="it-IT" sz="1800" i="1" dirty="0"/>
          </a:p>
          <a:p>
            <a:pPr lvl="1" algn="just"/>
            <a:endParaRPr lang="it-IT" i="1" dirty="0"/>
          </a:p>
          <a:p>
            <a:pPr lvl="1" algn="just"/>
            <a:endParaRPr lang="it-IT" i="1" dirty="0"/>
          </a:p>
          <a:p>
            <a:pPr marL="457200" lvl="1" indent="0" algn="just">
              <a:buNone/>
            </a:pPr>
            <a:endParaRPr lang="it-IT" i="1"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079EC5F4-113C-9541-8D73-736CBBBBA4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0A2C9403-CBF8-A342-A462-21F0FDBC90D4}"/>
              </a:ext>
            </a:extLst>
          </p:cNvPr>
          <p:cNvSpPr txBox="1"/>
          <p:nvPr/>
        </p:nvSpPr>
        <p:spPr>
          <a:xfrm>
            <a:off x="3526971" y="6327420"/>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CasellaDiTesto 6">
            <a:extLst>
              <a:ext uri="{FF2B5EF4-FFF2-40B4-BE49-F238E27FC236}">
                <a16:creationId xmlns:a16="http://schemas.microsoft.com/office/drawing/2014/main" id="{F1577D5E-ADFC-694B-84D5-7305FFC69F7D}"/>
              </a:ext>
            </a:extLst>
          </p:cNvPr>
          <p:cNvSpPr txBox="1"/>
          <p:nvPr/>
        </p:nvSpPr>
        <p:spPr>
          <a:xfrm>
            <a:off x="3526971" y="6342808"/>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2709092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0A8370B-CAEC-A349-9C52-5FE242775294}"/>
              </a:ext>
            </a:extLst>
          </p:cNvPr>
          <p:cNvSpPr>
            <a:spLocks noGrp="1"/>
          </p:cNvSpPr>
          <p:nvPr>
            <p:ph idx="1"/>
          </p:nvPr>
        </p:nvSpPr>
        <p:spPr>
          <a:xfrm>
            <a:off x="419100" y="1419100"/>
            <a:ext cx="8077200" cy="3259778"/>
          </a:xfrm>
        </p:spPr>
        <p:txBody>
          <a:bodyPr/>
          <a:lstStyle/>
          <a:p>
            <a:pPr algn="just"/>
            <a:r>
              <a:rPr lang="it-IT" dirty="0"/>
              <a:t>Possibili benefici: </a:t>
            </a:r>
          </a:p>
          <a:p>
            <a:pPr lvl="1" algn="just">
              <a:lnSpc>
                <a:spcPct val="150000"/>
              </a:lnSpc>
            </a:pPr>
            <a:r>
              <a:rPr lang="it-IT" i="1" dirty="0"/>
              <a:t>Produzione cinematografica, musicale; </a:t>
            </a:r>
          </a:p>
          <a:p>
            <a:pPr lvl="1" algn="just">
              <a:lnSpc>
                <a:spcPct val="150000"/>
              </a:lnSpc>
            </a:pPr>
            <a:r>
              <a:rPr lang="it-IT" i="1" dirty="0"/>
              <a:t>Interazioni uomo-macchina, assistenti vocali…; </a:t>
            </a:r>
          </a:p>
          <a:p>
            <a:pPr lvl="1" algn="just">
              <a:lnSpc>
                <a:spcPct val="150000"/>
              </a:lnSpc>
            </a:pPr>
            <a:r>
              <a:rPr lang="it-IT" i="1" dirty="0"/>
              <a:t>Videoconferenza;</a:t>
            </a:r>
          </a:p>
          <a:p>
            <a:pPr lvl="1" algn="just">
              <a:lnSpc>
                <a:spcPct val="150000"/>
              </a:lnSpc>
            </a:pPr>
            <a:r>
              <a:rPr lang="it-IT" i="1" dirty="0"/>
              <a:t>Produzione satirica; </a:t>
            </a:r>
          </a:p>
          <a:p>
            <a:pPr lvl="1" algn="just">
              <a:lnSpc>
                <a:spcPct val="150000"/>
              </a:lnSpc>
            </a:pPr>
            <a:r>
              <a:rPr lang="it-IT" i="1" dirty="0"/>
              <a:t>Espressione della persona, produzione artistica; </a:t>
            </a:r>
          </a:p>
          <a:p>
            <a:pPr lvl="1" algn="just">
              <a:lnSpc>
                <a:spcPct val="150000"/>
              </a:lnSpc>
            </a:pPr>
            <a:r>
              <a:rPr lang="it-IT" i="1" dirty="0"/>
              <a:t>Applicazioni in ambito medico-scientifico (i.e. ricostruzione maxillo-facciale, diagnosi di tumori, etc.).  </a:t>
            </a:r>
          </a:p>
          <a:p>
            <a:pPr lvl="1" algn="just"/>
            <a:endParaRPr lang="it-IT" i="1" dirty="0"/>
          </a:p>
        </p:txBody>
      </p:sp>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2BF6B07-C2D3-234E-BABF-E840E9DFCF6C}"/>
              </a:ext>
            </a:extLst>
          </p:cNvPr>
          <p:cNvSpPr txBox="1"/>
          <p:nvPr/>
        </p:nvSpPr>
        <p:spPr>
          <a:xfrm>
            <a:off x="3579812" y="6319421"/>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The </a:t>
            </a:r>
            <a:r>
              <a:rPr lang="it-IT" sz="1600" dirty="0" err="1">
                <a:solidFill>
                  <a:srgbClr val="424242"/>
                </a:solidFill>
                <a:latin typeface="+mn-lt"/>
                <a:ea typeface="+mn-ea"/>
              </a:rPr>
              <a:t>challenge</a:t>
            </a:r>
            <a:r>
              <a:rPr lang="it-IT" sz="1600" dirty="0">
                <a:solidFill>
                  <a:srgbClr val="424242"/>
                </a:solidFill>
                <a:latin typeface="+mn-lt"/>
                <a:ea typeface="+mn-ea"/>
              </a:rPr>
              <a:t> of </a:t>
            </a:r>
            <a:r>
              <a:rPr lang="it-IT" sz="1600" dirty="0" err="1">
                <a:solidFill>
                  <a:srgbClr val="424242"/>
                </a:solidFill>
                <a:latin typeface="+mn-lt"/>
                <a:ea typeface="+mn-ea"/>
              </a:rPr>
              <a:t>deepfake</a:t>
            </a:r>
            <a:r>
              <a:rPr lang="it-IT" sz="1600" dirty="0">
                <a:solidFill>
                  <a:srgbClr val="424242"/>
                </a:solidFill>
                <a:latin typeface="+mn-lt"/>
                <a:ea typeface="+mn-ea"/>
              </a:rPr>
              <a:t> </a:t>
            </a:r>
            <a:r>
              <a:rPr lang="it-IT" sz="1600" dirty="0" err="1">
                <a:solidFill>
                  <a:srgbClr val="424242"/>
                </a:solidFill>
                <a:latin typeface="+mn-lt"/>
                <a:ea typeface="+mn-ea"/>
              </a:rPr>
              <a:t>content</a:t>
            </a:r>
            <a:r>
              <a:rPr lang="it-IT" sz="1600" dirty="0">
                <a:solidFill>
                  <a:srgbClr val="424242"/>
                </a:solidFill>
                <a:latin typeface="+mn-lt"/>
                <a:ea typeface="+mn-ea"/>
              </a:rPr>
              <a:t> </a:t>
            </a:r>
            <a:r>
              <a:rPr lang="it-IT" sz="1600" dirty="0" err="1">
                <a:solidFill>
                  <a:srgbClr val="424242"/>
                </a:solidFill>
                <a:latin typeface="+mn-lt"/>
                <a:ea typeface="+mn-ea"/>
              </a:rPr>
              <a:t>removal</a:t>
            </a:r>
            <a:endParaRPr lang="it-IT" sz="1600" dirty="0">
              <a:solidFill>
                <a:srgbClr val="424242"/>
              </a:solidFill>
              <a:latin typeface="+mn-lt"/>
              <a:ea typeface="+mn-ea"/>
            </a:endParaRPr>
          </a:p>
        </p:txBody>
      </p:sp>
      <p:sp>
        <p:nvSpPr>
          <p:cNvPr id="8" name="Titolo 1">
            <a:extLst>
              <a:ext uri="{FF2B5EF4-FFF2-40B4-BE49-F238E27FC236}">
                <a16:creationId xmlns:a16="http://schemas.microsoft.com/office/drawing/2014/main" id="{F1248A10-9141-9B4E-B6E4-8553DEB36B11}"/>
              </a:ext>
            </a:extLst>
          </p:cNvPr>
          <p:cNvSpPr txBox="1">
            <a:spLocks/>
          </p:cNvSpPr>
          <p:nvPr/>
        </p:nvSpPr>
        <p:spPr bwMode="auto">
          <a:xfrm>
            <a:off x="419100" y="46092"/>
            <a:ext cx="8559800"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a:lstStyle>
          <a:p>
            <a:r>
              <a:rPr lang="it-IT" kern="0" dirty="0"/>
              <a:t>Una visione dell’IA non «distopica»</a:t>
            </a:r>
          </a:p>
        </p:txBody>
      </p:sp>
      <p:sp>
        <p:nvSpPr>
          <p:cNvPr id="9" name="CasellaDiTesto 8">
            <a:extLst>
              <a:ext uri="{FF2B5EF4-FFF2-40B4-BE49-F238E27FC236}">
                <a16:creationId xmlns:a16="http://schemas.microsoft.com/office/drawing/2014/main" id="{C7DC5A18-58B9-CC45-B29C-FA834D81B23B}"/>
              </a:ext>
            </a:extLst>
          </p:cNvPr>
          <p:cNvSpPr txBox="1"/>
          <p:nvPr/>
        </p:nvSpPr>
        <p:spPr>
          <a:xfrm>
            <a:off x="3526971" y="6342347"/>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31598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2BF6B07-C2D3-234E-BABF-E840E9DFCF6C}"/>
              </a:ext>
            </a:extLst>
          </p:cNvPr>
          <p:cNvSpPr txBox="1"/>
          <p:nvPr/>
        </p:nvSpPr>
        <p:spPr>
          <a:xfrm>
            <a:off x="3579812" y="6319421"/>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The </a:t>
            </a:r>
            <a:r>
              <a:rPr lang="it-IT" sz="1600" dirty="0" err="1">
                <a:solidFill>
                  <a:srgbClr val="424242"/>
                </a:solidFill>
                <a:latin typeface="+mn-lt"/>
                <a:ea typeface="+mn-ea"/>
              </a:rPr>
              <a:t>challenge</a:t>
            </a:r>
            <a:r>
              <a:rPr lang="it-IT" sz="1600" dirty="0">
                <a:solidFill>
                  <a:srgbClr val="424242"/>
                </a:solidFill>
                <a:latin typeface="+mn-lt"/>
                <a:ea typeface="+mn-ea"/>
              </a:rPr>
              <a:t> of </a:t>
            </a:r>
            <a:r>
              <a:rPr lang="it-IT" sz="1600" dirty="0" err="1">
                <a:solidFill>
                  <a:srgbClr val="424242"/>
                </a:solidFill>
                <a:latin typeface="+mn-lt"/>
                <a:ea typeface="+mn-ea"/>
              </a:rPr>
              <a:t>deepfake</a:t>
            </a:r>
            <a:r>
              <a:rPr lang="it-IT" sz="1600" dirty="0">
                <a:solidFill>
                  <a:srgbClr val="424242"/>
                </a:solidFill>
                <a:latin typeface="+mn-lt"/>
                <a:ea typeface="+mn-ea"/>
              </a:rPr>
              <a:t> </a:t>
            </a:r>
            <a:r>
              <a:rPr lang="it-IT" sz="1600" dirty="0" err="1">
                <a:solidFill>
                  <a:srgbClr val="424242"/>
                </a:solidFill>
                <a:latin typeface="+mn-lt"/>
                <a:ea typeface="+mn-ea"/>
              </a:rPr>
              <a:t>content</a:t>
            </a:r>
            <a:r>
              <a:rPr lang="it-IT" sz="1600" dirty="0">
                <a:solidFill>
                  <a:srgbClr val="424242"/>
                </a:solidFill>
                <a:latin typeface="+mn-lt"/>
                <a:ea typeface="+mn-ea"/>
              </a:rPr>
              <a:t> </a:t>
            </a:r>
            <a:r>
              <a:rPr lang="it-IT" sz="1600" dirty="0" err="1">
                <a:solidFill>
                  <a:srgbClr val="424242"/>
                </a:solidFill>
                <a:latin typeface="+mn-lt"/>
                <a:ea typeface="+mn-ea"/>
              </a:rPr>
              <a:t>removal</a:t>
            </a:r>
            <a:endParaRPr lang="it-IT" sz="1600" dirty="0">
              <a:solidFill>
                <a:srgbClr val="424242"/>
              </a:solidFill>
              <a:latin typeface="+mn-lt"/>
              <a:ea typeface="+mn-ea"/>
            </a:endParaRPr>
          </a:p>
        </p:txBody>
      </p:sp>
      <p:sp>
        <p:nvSpPr>
          <p:cNvPr id="8" name="Titolo 1">
            <a:extLst>
              <a:ext uri="{FF2B5EF4-FFF2-40B4-BE49-F238E27FC236}">
                <a16:creationId xmlns:a16="http://schemas.microsoft.com/office/drawing/2014/main" id="{F1248A10-9141-9B4E-B6E4-8553DEB36B11}"/>
              </a:ext>
            </a:extLst>
          </p:cNvPr>
          <p:cNvSpPr txBox="1">
            <a:spLocks/>
          </p:cNvSpPr>
          <p:nvPr/>
        </p:nvSpPr>
        <p:spPr bwMode="auto">
          <a:xfrm>
            <a:off x="2678206" y="79217"/>
            <a:ext cx="8559800"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a:lstStyle>
          <a:p>
            <a:r>
              <a:rPr lang="it-IT" kern="0" dirty="0"/>
              <a:t>Ci sono domande?</a:t>
            </a:r>
          </a:p>
        </p:txBody>
      </p:sp>
      <p:pic>
        <p:nvPicPr>
          <p:cNvPr id="2" name="Elementi multimediali online 1" descr="'Rogue One' director on CGI actor controversy">
            <a:hlinkClick r:id="" action="ppaction://media"/>
            <a:extLst>
              <a:ext uri="{FF2B5EF4-FFF2-40B4-BE49-F238E27FC236}">
                <a16:creationId xmlns:a16="http://schemas.microsoft.com/office/drawing/2014/main" id="{E5E2A282-8068-644B-B21F-6057819F7AB4}"/>
              </a:ext>
            </a:extLst>
          </p:cNvPr>
          <p:cNvPicPr>
            <a:picLocks noRot="1" noChangeAspect="1"/>
          </p:cNvPicPr>
          <p:nvPr>
            <a:videoFile r:link="rId1"/>
          </p:nvPr>
        </p:nvPicPr>
        <p:blipFill>
          <a:blip r:embed="rId3"/>
          <a:stretch>
            <a:fillRect/>
          </a:stretch>
        </p:blipFill>
        <p:spPr>
          <a:xfrm>
            <a:off x="1199757" y="1523683"/>
            <a:ext cx="6744485" cy="3810634"/>
          </a:xfrm>
          <a:prstGeom prst="rect">
            <a:avLst/>
          </a:prstGeom>
        </p:spPr>
      </p:pic>
      <p:sp>
        <p:nvSpPr>
          <p:cNvPr id="9" name="CasellaDiTesto 8">
            <a:extLst>
              <a:ext uri="{FF2B5EF4-FFF2-40B4-BE49-F238E27FC236}">
                <a16:creationId xmlns:a16="http://schemas.microsoft.com/office/drawing/2014/main" id="{04B20939-C502-7741-9137-1E55FEBDC504}"/>
              </a:ext>
            </a:extLst>
          </p:cNvPr>
          <p:cNvSpPr txBox="1"/>
          <p:nvPr/>
        </p:nvSpPr>
        <p:spPr>
          <a:xfrm>
            <a:off x="3632653" y="6362044"/>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29025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E57A414-CCFC-E144-A960-0A0E83F9FE90}"/>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F081A786-90D4-B145-9B61-B6A5A811C05F}"/>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22BF6B07-C2D3-234E-BABF-E840E9DFCF6C}"/>
              </a:ext>
            </a:extLst>
          </p:cNvPr>
          <p:cNvSpPr txBox="1"/>
          <p:nvPr/>
        </p:nvSpPr>
        <p:spPr>
          <a:xfrm>
            <a:off x="3579812" y="6319421"/>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The </a:t>
            </a:r>
            <a:r>
              <a:rPr lang="it-IT" sz="1600" dirty="0" err="1">
                <a:solidFill>
                  <a:srgbClr val="424242"/>
                </a:solidFill>
                <a:latin typeface="+mn-lt"/>
                <a:ea typeface="+mn-ea"/>
              </a:rPr>
              <a:t>challenge</a:t>
            </a:r>
            <a:r>
              <a:rPr lang="it-IT" sz="1600" dirty="0">
                <a:solidFill>
                  <a:srgbClr val="424242"/>
                </a:solidFill>
                <a:latin typeface="+mn-lt"/>
                <a:ea typeface="+mn-ea"/>
              </a:rPr>
              <a:t> of </a:t>
            </a:r>
            <a:r>
              <a:rPr lang="it-IT" sz="1600" dirty="0" err="1">
                <a:solidFill>
                  <a:srgbClr val="424242"/>
                </a:solidFill>
                <a:latin typeface="+mn-lt"/>
                <a:ea typeface="+mn-ea"/>
              </a:rPr>
              <a:t>deepfake</a:t>
            </a:r>
            <a:r>
              <a:rPr lang="it-IT" sz="1600" dirty="0">
                <a:solidFill>
                  <a:srgbClr val="424242"/>
                </a:solidFill>
                <a:latin typeface="+mn-lt"/>
                <a:ea typeface="+mn-ea"/>
              </a:rPr>
              <a:t> </a:t>
            </a:r>
            <a:r>
              <a:rPr lang="it-IT" sz="1600" dirty="0" err="1">
                <a:solidFill>
                  <a:srgbClr val="424242"/>
                </a:solidFill>
                <a:latin typeface="+mn-lt"/>
                <a:ea typeface="+mn-ea"/>
              </a:rPr>
              <a:t>content</a:t>
            </a:r>
            <a:r>
              <a:rPr lang="it-IT" sz="1600" dirty="0">
                <a:solidFill>
                  <a:srgbClr val="424242"/>
                </a:solidFill>
                <a:latin typeface="+mn-lt"/>
                <a:ea typeface="+mn-ea"/>
              </a:rPr>
              <a:t> </a:t>
            </a:r>
            <a:r>
              <a:rPr lang="it-IT" sz="1600" dirty="0" err="1">
                <a:solidFill>
                  <a:srgbClr val="424242"/>
                </a:solidFill>
                <a:latin typeface="+mn-lt"/>
                <a:ea typeface="+mn-ea"/>
              </a:rPr>
              <a:t>removal</a:t>
            </a:r>
            <a:endParaRPr lang="it-IT" sz="1600" dirty="0">
              <a:solidFill>
                <a:srgbClr val="424242"/>
              </a:solidFill>
              <a:latin typeface="+mn-lt"/>
              <a:ea typeface="+mn-ea"/>
            </a:endParaRPr>
          </a:p>
        </p:txBody>
      </p:sp>
      <p:sp>
        <p:nvSpPr>
          <p:cNvPr id="8" name="Titolo 1">
            <a:extLst>
              <a:ext uri="{FF2B5EF4-FFF2-40B4-BE49-F238E27FC236}">
                <a16:creationId xmlns:a16="http://schemas.microsoft.com/office/drawing/2014/main" id="{F1248A10-9141-9B4E-B6E4-8553DEB36B11}"/>
              </a:ext>
            </a:extLst>
          </p:cNvPr>
          <p:cNvSpPr txBox="1">
            <a:spLocks/>
          </p:cNvSpPr>
          <p:nvPr/>
        </p:nvSpPr>
        <p:spPr bwMode="auto">
          <a:xfrm>
            <a:off x="2678206" y="79217"/>
            <a:ext cx="8559800" cy="88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rgbClr val="071B50"/>
                </a:solidFill>
                <a:latin typeface="+mj-lt"/>
                <a:ea typeface="+mj-ea"/>
                <a:cs typeface="+mj-cs"/>
              </a:defRPr>
            </a:lvl1pPr>
            <a:lvl2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2pPr>
            <a:lvl3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3pPr>
            <a:lvl4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4pPr>
            <a:lvl5pPr algn="l" rtl="0" eaLnBrk="0" fontAlgn="base" hangingPunct="0">
              <a:spcBef>
                <a:spcPct val="0"/>
              </a:spcBef>
              <a:spcAft>
                <a:spcPct val="0"/>
              </a:spcAft>
              <a:defRPr sz="2800" b="1">
                <a:solidFill>
                  <a:srgbClr val="071B50"/>
                </a:solidFill>
                <a:latin typeface="Trebuchet MS" pitchFamily="96" charset="0"/>
                <a:ea typeface="ＭＳ Ｐゴシック" pitchFamily="96" charset="-128"/>
              </a:defRPr>
            </a:lvl5pPr>
            <a:lvl6pPr marL="457200" algn="l" rtl="0" fontAlgn="base">
              <a:spcBef>
                <a:spcPct val="0"/>
              </a:spcBef>
              <a:spcAft>
                <a:spcPct val="0"/>
              </a:spcAft>
              <a:defRPr sz="2800" b="1">
                <a:solidFill>
                  <a:srgbClr val="071B50"/>
                </a:solidFill>
                <a:latin typeface="Trebuchet MS" pitchFamily="96" charset="0"/>
                <a:ea typeface="ＭＳ Ｐゴシック" pitchFamily="96" charset="-128"/>
              </a:defRPr>
            </a:lvl6pPr>
            <a:lvl7pPr marL="914400" algn="l" rtl="0" fontAlgn="base">
              <a:spcBef>
                <a:spcPct val="0"/>
              </a:spcBef>
              <a:spcAft>
                <a:spcPct val="0"/>
              </a:spcAft>
              <a:defRPr sz="2800" b="1">
                <a:solidFill>
                  <a:srgbClr val="071B50"/>
                </a:solidFill>
                <a:latin typeface="Trebuchet MS" pitchFamily="96" charset="0"/>
                <a:ea typeface="ＭＳ Ｐゴシック" pitchFamily="96" charset="-128"/>
              </a:defRPr>
            </a:lvl7pPr>
            <a:lvl8pPr marL="1371600" algn="l" rtl="0" fontAlgn="base">
              <a:spcBef>
                <a:spcPct val="0"/>
              </a:spcBef>
              <a:spcAft>
                <a:spcPct val="0"/>
              </a:spcAft>
              <a:defRPr sz="2800" b="1">
                <a:solidFill>
                  <a:srgbClr val="071B50"/>
                </a:solidFill>
                <a:latin typeface="Trebuchet MS" pitchFamily="96" charset="0"/>
                <a:ea typeface="ＭＳ Ｐゴシック" pitchFamily="96" charset="-128"/>
              </a:defRPr>
            </a:lvl8pPr>
            <a:lvl9pPr marL="1828800" algn="l" rtl="0" fontAlgn="base">
              <a:spcBef>
                <a:spcPct val="0"/>
              </a:spcBef>
              <a:spcAft>
                <a:spcPct val="0"/>
              </a:spcAft>
              <a:defRPr sz="2800" b="1">
                <a:solidFill>
                  <a:srgbClr val="071B50"/>
                </a:solidFill>
                <a:latin typeface="Trebuchet MS" pitchFamily="96" charset="0"/>
                <a:ea typeface="ＭＳ Ｐゴシック" pitchFamily="96" charset="-128"/>
              </a:defRPr>
            </a:lvl9pPr>
          </a:lstStyle>
          <a:p>
            <a:r>
              <a:rPr lang="it-IT" kern="0" dirty="0"/>
              <a:t>Grazie per l’attenzione!</a:t>
            </a:r>
          </a:p>
        </p:txBody>
      </p:sp>
      <p:pic>
        <p:nvPicPr>
          <p:cNvPr id="2" name="Elementi multimediali online 1" descr="'Rogue One' director on CGI actor controversy">
            <a:hlinkClick r:id="" action="ppaction://media"/>
            <a:extLst>
              <a:ext uri="{FF2B5EF4-FFF2-40B4-BE49-F238E27FC236}">
                <a16:creationId xmlns:a16="http://schemas.microsoft.com/office/drawing/2014/main" id="{E5E2A282-8068-644B-B21F-6057819F7AB4}"/>
              </a:ext>
            </a:extLst>
          </p:cNvPr>
          <p:cNvPicPr>
            <a:picLocks noRot="1" noChangeAspect="1"/>
          </p:cNvPicPr>
          <p:nvPr>
            <a:videoFile r:link="rId1"/>
          </p:nvPr>
        </p:nvPicPr>
        <p:blipFill>
          <a:blip r:embed="rId3"/>
          <a:stretch>
            <a:fillRect/>
          </a:stretch>
        </p:blipFill>
        <p:spPr>
          <a:xfrm>
            <a:off x="1199757" y="1523683"/>
            <a:ext cx="6744485" cy="3810634"/>
          </a:xfrm>
          <a:prstGeom prst="rect">
            <a:avLst/>
          </a:prstGeom>
        </p:spPr>
      </p:pic>
      <p:sp>
        <p:nvSpPr>
          <p:cNvPr id="9" name="CasellaDiTesto 8">
            <a:extLst>
              <a:ext uri="{FF2B5EF4-FFF2-40B4-BE49-F238E27FC236}">
                <a16:creationId xmlns:a16="http://schemas.microsoft.com/office/drawing/2014/main" id="{04B20939-C502-7741-9137-1E55FEBDC504}"/>
              </a:ext>
            </a:extLst>
          </p:cNvPr>
          <p:cNvSpPr txBox="1"/>
          <p:nvPr/>
        </p:nvSpPr>
        <p:spPr>
          <a:xfrm>
            <a:off x="3632653" y="6362044"/>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40671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9ED686D-FBA3-45D4-88AF-677CBCD1FD1C}"/>
              </a:ext>
            </a:extLst>
          </p:cNvPr>
          <p:cNvSpPr>
            <a:spLocks noGrp="1"/>
          </p:cNvSpPr>
          <p:nvPr>
            <p:ph idx="1"/>
          </p:nvPr>
        </p:nvSpPr>
        <p:spPr>
          <a:xfrm>
            <a:off x="419100" y="1092199"/>
            <a:ext cx="8077200" cy="5082969"/>
          </a:xfrm>
        </p:spPr>
        <p:txBody>
          <a:bodyPr/>
          <a:lstStyle/>
          <a:p>
            <a:pPr algn="just"/>
            <a:r>
              <a:rPr lang="it-IT" b="1" dirty="0"/>
              <a:t>Istanbul Convention e l’assenza di una norma specifica sulla </a:t>
            </a:r>
            <a:r>
              <a:rPr lang="it-IT" b="1" i="1" dirty="0" err="1"/>
              <a:t>cyberviolence</a:t>
            </a:r>
            <a:r>
              <a:rPr lang="it-IT" b="1" i="1" dirty="0"/>
              <a:t> </a:t>
            </a:r>
          </a:p>
          <a:p>
            <a:pPr algn="just"/>
            <a:r>
              <a:rPr lang="it-IT" sz="2000" dirty="0"/>
              <a:t>Art. 33 «Violenza psicologica»</a:t>
            </a:r>
          </a:p>
          <a:p>
            <a:pPr algn="just"/>
            <a:r>
              <a:rPr lang="it-IT" sz="2000" dirty="0"/>
              <a:t>Art. 40 «Violenza sessuale»</a:t>
            </a:r>
          </a:p>
          <a:p>
            <a:pPr algn="just"/>
            <a:r>
              <a:rPr lang="it-IT" sz="2000" dirty="0"/>
              <a:t>Le raccomandazioni del Gruppo GREVIO indicano come sia fondamentale agire nei confronti della violenza online come quella offline: </a:t>
            </a:r>
          </a:p>
          <a:p>
            <a:pPr algn="just"/>
            <a:endParaRPr lang="it-IT" sz="1200" dirty="0"/>
          </a:p>
          <a:p>
            <a:pPr marL="0" indent="0" algn="ctr">
              <a:buNone/>
            </a:pPr>
            <a:r>
              <a:rPr lang="it-IT" sz="1800" i="1" dirty="0"/>
              <a:t>“cyber </a:t>
            </a:r>
            <a:r>
              <a:rPr lang="it-IT" sz="1800" i="1" dirty="0" err="1"/>
              <a:t>violence</a:t>
            </a:r>
            <a:r>
              <a:rPr lang="it-IT" sz="1800" i="1" dirty="0"/>
              <a:t> and offline </a:t>
            </a:r>
            <a:r>
              <a:rPr lang="it-IT" sz="1800" i="1" dirty="0" err="1"/>
              <a:t>forms</a:t>
            </a:r>
            <a:r>
              <a:rPr lang="it-IT" sz="1800" i="1" dirty="0"/>
              <a:t> of </a:t>
            </a:r>
            <a:r>
              <a:rPr lang="it-IT" sz="1800" i="1" dirty="0" err="1"/>
              <a:t>violence</a:t>
            </a:r>
            <a:r>
              <a:rPr lang="it-IT" sz="1800" i="1" dirty="0"/>
              <a:t> </a:t>
            </a:r>
            <a:r>
              <a:rPr lang="it-IT" sz="1800" i="1" dirty="0" err="1"/>
              <a:t>against</a:t>
            </a:r>
            <a:r>
              <a:rPr lang="it-IT" sz="1800" i="1" dirty="0"/>
              <a:t> </a:t>
            </a:r>
            <a:r>
              <a:rPr lang="it-IT" sz="1800" i="1" dirty="0" err="1"/>
              <a:t>women</a:t>
            </a:r>
            <a:r>
              <a:rPr lang="it-IT" sz="1800" i="1" dirty="0"/>
              <a:t> and </a:t>
            </a:r>
            <a:r>
              <a:rPr lang="it-IT" sz="1800" i="1" dirty="0" err="1"/>
              <a:t>girls</a:t>
            </a:r>
            <a:r>
              <a:rPr lang="it-IT" sz="1800" i="1" dirty="0"/>
              <a:t> </a:t>
            </a:r>
            <a:r>
              <a:rPr lang="it-IT" sz="1800" i="1" dirty="0" err="1"/>
              <a:t>as</a:t>
            </a:r>
            <a:r>
              <a:rPr lang="it-IT" sz="1800" i="1" dirty="0"/>
              <a:t> an </a:t>
            </a:r>
            <a:r>
              <a:rPr lang="it-IT" sz="1800" i="1" dirty="0" err="1"/>
              <a:t>expression</a:t>
            </a:r>
            <a:r>
              <a:rPr lang="it-IT" sz="1800" i="1" dirty="0"/>
              <a:t> of the </a:t>
            </a:r>
            <a:r>
              <a:rPr lang="it-IT" sz="1800" i="1" dirty="0" err="1"/>
              <a:t>same</a:t>
            </a:r>
            <a:r>
              <a:rPr lang="it-IT" sz="1800" i="1" dirty="0"/>
              <a:t> </a:t>
            </a:r>
            <a:r>
              <a:rPr lang="it-IT" sz="1800" i="1" dirty="0" err="1"/>
              <a:t>phenomenon</a:t>
            </a:r>
            <a:r>
              <a:rPr lang="it-IT" sz="1800" i="1" dirty="0"/>
              <a:t>, </a:t>
            </a:r>
            <a:r>
              <a:rPr lang="it-IT" sz="1800" i="1" dirty="0" err="1"/>
              <a:t>namely</a:t>
            </a:r>
            <a:r>
              <a:rPr lang="it-IT" sz="1800" i="1" dirty="0"/>
              <a:t> gender-</a:t>
            </a:r>
            <a:r>
              <a:rPr lang="it-IT" sz="1800" i="1" dirty="0" err="1"/>
              <a:t>based</a:t>
            </a:r>
            <a:r>
              <a:rPr lang="it-IT" sz="1800" i="1" dirty="0"/>
              <a:t> </a:t>
            </a:r>
            <a:r>
              <a:rPr lang="it-IT" sz="1800" i="1" dirty="0" err="1"/>
              <a:t>violence</a:t>
            </a:r>
            <a:r>
              <a:rPr lang="it-IT" sz="1800" i="1" dirty="0"/>
              <a:t>. Online </a:t>
            </a:r>
            <a:r>
              <a:rPr lang="it-IT" sz="1800" i="1" dirty="0" err="1"/>
              <a:t>violence</a:t>
            </a:r>
            <a:r>
              <a:rPr lang="it-IT" sz="1800" i="1" dirty="0"/>
              <a:t> </a:t>
            </a:r>
            <a:r>
              <a:rPr lang="it-IT" sz="1800" i="1" dirty="0" err="1"/>
              <a:t>against</a:t>
            </a:r>
            <a:r>
              <a:rPr lang="it-IT" sz="1800" i="1" dirty="0"/>
              <a:t> </a:t>
            </a:r>
            <a:r>
              <a:rPr lang="it-IT" sz="1800" i="1" dirty="0" err="1"/>
              <a:t>women</a:t>
            </a:r>
            <a:r>
              <a:rPr lang="it-IT" sz="1800" i="1" dirty="0"/>
              <a:t> and </a:t>
            </a:r>
            <a:r>
              <a:rPr lang="it-IT" sz="1800" i="1" dirty="0" err="1"/>
              <a:t>girls</a:t>
            </a:r>
            <a:r>
              <a:rPr lang="it-IT" sz="1800" i="1" dirty="0"/>
              <a:t> </a:t>
            </a:r>
            <a:r>
              <a:rPr lang="it-IT" sz="1800" i="1" dirty="0" err="1"/>
              <a:t>should</a:t>
            </a:r>
            <a:r>
              <a:rPr lang="it-IT" sz="1800" i="1" dirty="0"/>
              <a:t> </a:t>
            </a:r>
            <a:r>
              <a:rPr lang="it-IT" sz="1800" i="1" dirty="0" err="1"/>
              <a:t>therefore</a:t>
            </a:r>
            <a:r>
              <a:rPr lang="it-IT" sz="1800" i="1" dirty="0"/>
              <a:t> be </a:t>
            </a:r>
            <a:r>
              <a:rPr lang="it-IT" sz="1800" i="1" dirty="0" err="1"/>
              <a:t>seen</a:t>
            </a:r>
            <a:r>
              <a:rPr lang="it-IT" sz="1800" i="1" dirty="0"/>
              <a:t> </a:t>
            </a:r>
            <a:r>
              <a:rPr lang="it-IT" sz="1800" i="1" dirty="0" err="1"/>
              <a:t>as</a:t>
            </a:r>
            <a:r>
              <a:rPr lang="it-IT" sz="1800" i="1" dirty="0"/>
              <a:t> a </a:t>
            </a:r>
            <a:r>
              <a:rPr lang="it-IT" sz="1800" b="1" i="1" dirty="0"/>
              <a:t>continuum of offline </a:t>
            </a:r>
            <a:r>
              <a:rPr lang="it-IT" sz="1800" b="1" i="1" dirty="0" err="1"/>
              <a:t>violence</a:t>
            </a:r>
            <a:r>
              <a:rPr lang="it-IT" sz="1800" b="1" i="1" dirty="0"/>
              <a:t> </a:t>
            </a:r>
            <a:r>
              <a:rPr lang="it-IT" sz="1800" i="1" dirty="0"/>
              <a:t>and </a:t>
            </a:r>
            <a:r>
              <a:rPr lang="it-IT" sz="1800" i="1" dirty="0" err="1"/>
              <a:t>as</a:t>
            </a:r>
            <a:r>
              <a:rPr lang="it-IT" sz="1800" i="1" dirty="0"/>
              <a:t> a </a:t>
            </a:r>
            <a:r>
              <a:rPr lang="it-IT" sz="1800" i="1" dirty="0" err="1"/>
              <a:t>means</a:t>
            </a:r>
            <a:r>
              <a:rPr lang="it-IT" sz="1800" i="1" dirty="0"/>
              <a:t> to </a:t>
            </a:r>
            <a:r>
              <a:rPr lang="it-IT" sz="1800" i="1" dirty="0" err="1"/>
              <a:t>maintain</a:t>
            </a:r>
            <a:r>
              <a:rPr lang="it-IT" sz="1800" i="1" dirty="0"/>
              <a:t> </a:t>
            </a:r>
            <a:r>
              <a:rPr lang="it-IT" sz="1800" i="1" dirty="0" err="1"/>
              <a:t>women</a:t>
            </a:r>
            <a:r>
              <a:rPr lang="it-IT" sz="1800" i="1" dirty="0"/>
              <a:t> in an </a:t>
            </a:r>
            <a:r>
              <a:rPr lang="it-IT" sz="1800" i="1" dirty="0" err="1"/>
              <a:t>inferior</a:t>
            </a:r>
            <a:r>
              <a:rPr lang="it-IT" sz="1800" i="1" dirty="0"/>
              <a:t> position in the </a:t>
            </a:r>
            <a:r>
              <a:rPr lang="it-IT" sz="1800" i="1" dirty="0" err="1"/>
              <a:t>digital</a:t>
            </a:r>
            <a:r>
              <a:rPr lang="it-IT" sz="1800" i="1" dirty="0"/>
              <a:t> </a:t>
            </a:r>
            <a:r>
              <a:rPr lang="it-IT" sz="1800" i="1" dirty="0" err="1"/>
              <a:t>sphere</a:t>
            </a:r>
            <a:r>
              <a:rPr lang="it-IT" sz="1800" i="1" dirty="0"/>
              <a:t> and in </a:t>
            </a:r>
            <a:r>
              <a:rPr lang="it-IT" sz="1800" i="1" dirty="0" err="1"/>
              <a:t>real</a:t>
            </a:r>
            <a:r>
              <a:rPr lang="it-IT" sz="1800" i="1" dirty="0"/>
              <a:t> life”</a:t>
            </a:r>
          </a:p>
          <a:p>
            <a:pPr algn="just"/>
            <a:endParaRPr lang="it-IT" sz="1200" dirty="0"/>
          </a:p>
          <a:p>
            <a:pPr algn="just"/>
            <a:endParaRPr lang="it-IT" sz="1200" dirty="0"/>
          </a:p>
          <a:p>
            <a:pPr marL="0" indent="0" algn="r">
              <a:buNone/>
            </a:pPr>
            <a:r>
              <a:rPr lang="it-IT" sz="1400" dirty="0"/>
              <a:t>GREVIO, </a:t>
            </a:r>
            <a:r>
              <a:rPr lang="it-IT" sz="1400" dirty="0" err="1"/>
              <a:t>comments</a:t>
            </a:r>
            <a:r>
              <a:rPr lang="it-IT" sz="1400" dirty="0"/>
              <a:t> on an </a:t>
            </a:r>
            <a:r>
              <a:rPr lang="it-IT" sz="1400" dirty="0" err="1"/>
              <a:t>earlier</a:t>
            </a:r>
            <a:r>
              <a:rPr lang="it-IT" sz="1400" dirty="0"/>
              <a:t> </a:t>
            </a:r>
            <a:r>
              <a:rPr lang="it-IT" sz="1400" dirty="0" err="1"/>
              <a:t>drafts</a:t>
            </a:r>
            <a:r>
              <a:rPr lang="it-IT" sz="1400" dirty="0"/>
              <a:t> on CYBERCRIME CONVENTION COMMITTEE (T-CY)</a:t>
            </a:r>
            <a:endParaRPr lang="it-IT" sz="2000" dirty="0"/>
          </a:p>
          <a:p>
            <a:pPr algn="just"/>
            <a:endParaRPr lang="it-IT" sz="2000" dirty="0"/>
          </a:p>
          <a:p>
            <a:pPr marL="0" indent="0" algn="just">
              <a:buNone/>
            </a:pPr>
            <a:endParaRPr lang="it-IT" sz="2000" dirty="0"/>
          </a:p>
        </p:txBody>
      </p:sp>
      <p:sp>
        <p:nvSpPr>
          <p:cNvPr id="4" name="Segnaposto piè di pagina 3">
            <a:extLst>
              <a:ext uri="{FF2B5EF4-FFF2-40B4-BE49-F238E27FC236}">
                <a16:creationId xmlns:a16="http://schemas.microsoft.com/office/drawing/2014/main" id="{CED2C131-04E6-4E1B-9275-9C9BB19C0C26}"/>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EE566A88-F74F-8C42-BE16-29ADF0289825}"/>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7" name="Titolo 1">
            <a:extLst>
              <a:ext uri="{FF2B5EF4-FFF2-40B4-BE49-F238E27FC236}">
                <a16:creationId xmlns:a16="http://schemas.microsoft.com/office/drawing/2014/main" id="{7BEAE713-CBA9-D947-B942-9B37CCA1AD5A}"/>
              </a:ext>
            </a:extLst>
          </p:cNvPr>
          <p:cNvSpPr>
            <a:spLocks noGrp="1"/>
          </p:cNvSpPr>
          <p:nvPr>
            <p:ph type="title"/>
          </p:nvPr>
        </p:nvSpPr>
        <p:spPr>
          <a:xfrm>
            <a:off x="419100" y="12700"/>
            <a:ext cx="7772400" cy="889000"/>
          </a:xfrm>
        </p:spPr>
        <p:txBody>
          <a:bodyPr/>
          <a:lstStyle/>
          <a:p>
            <a:r>
              <a:rPr lang="it-IT" dirty="0"/>
              <a:t>La Convenzione di Istanbul </a:t>
            </a:r>
          </a:p>
        </p:txBody>
      </p:sp>
      <p:sp>
        <p:nvSpPr>
          <p:cNvPr id="6" name="CasellaDiTesto 5">
            <a:extLst>
              <a:ext uri="{FF2B5EF4-FFF2-40B4-BE49-F238E27FC236}">
                <a16:creationId xmlns:a16="http://schemas.microsoft.com/office/drawing/2014/main" id="{DB18B19B-5E6B-264F-9B13-B4E261F0B355}"/>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346586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0B8249-6CB4-824B-ABA3-DF186F344932}"/>
              </a:ext>
            </a:extLst>
          </p:cNvPr>
          <p:cNvSpPr>
            <a:spLocks noGrp="1"/>
          </p:cNvSpPr>
          <p:nvPr>
            <p:ph type="title"/>
          </p:nvPr>
        </p:nvSpPr>
        <p:spPr/>
        <p:txBody>
          <a:bodyPr/>
          <a:lstStyle/>
          <a:p>
            <a:r>
              <a:rPr lang="it-IT" dirty="0"/>
              <a:t>Il </a:t>
            </a:r>
            <a:r>
              <a:rPr lang="it-IT" i="1" dirty="0" err="1"/>
              <a:t>framework</a:t>
            </a:r>
            <a:r>
              <a:rPr lang="it-IT" i="1" dirty="0"/>
              <a:t> </a:t>
            </a:r>
            <a:r>
              <a:rPr lang="it-IT" dirty="0"/>
              <a:t>del Consiglio d’Europea </a:t>
            </a:r>
          </a:p>
        </p:txBody>
      </p:sp>
      <p:sp>
        <p:nvSpPr>
          <p:cNvPr id="3" name="Segnaposto contenuto 2">
            <a:extLst>
              <a:ext uri="{FF2B5EF4-FFF2-40B4-BE49-F238E27FC236}">
                <a16:creationId xmlns:a16="http://schemas.microsoft.com/office/drawing/2014/main" id="{787CE22E-2A8B-7640-BEE5-09D9CDD38E18}"/>
              </a:ext>
            </a:extLst>
          </p:cNvPr>
          <p:cNvSpPr>
            <a:spLocks noGrp="1"/>
          </p:cNvSpPr>
          <p:nvPr>
            <p:ph idx="1"/>
          </p:nvPr>
        </p:nvSpPr>
        <p:spPr/>
        <p:txBody>
          <a:bodyPr/>
          <a:lstStyle/>
          <a:p>
            <a:pPr algn="just"/>
            <a:r>
              <a:rPr lang="it-IT" dirty="0"/>
              <a:t>Le linee guida del Consiglio d’Europa sottolineano l’importanza di coinvolgere il settore privato nella prevenzione della </a:t>
            </a:r>
            <a:r>
              <a:rPr lang="it-IT" dirty="0" err="1"/>
              <a:t>GbV</a:t>
            </a:r>
            <a:r>
              <a:rPr lang="it-IT" dirty="0"/>
              <a:t> (si possono includere le piattaforme online). </a:t>
            </a:r>
          </a:p>
          <a:p>
            <a:pPr marL="0" indent="0">
              <a:buNone/>
            </a:pPr>
            <a:endParaRPr lang="it-IT" dirty="0"/>
          </a:p>
          <a:p>
            <a:pPr marL="0" indent="0">
              <a:buNone/>
            </a:pPr>
            <a:endParaRPr lang="it-IT" dirty="0"/>
          </a:p>
          <a:p>
            <a:pPr algn="just"/>
            <a:r>
              <a:rPr lang="it-IT" sz="1600" dirty="0"/>
              <a:t>COUNCIL OF EUROPE, </a:t>
            </a:r>
            <a:r>
              <a:rPr lang="it-IT" sz="1600" dirty="0" err="1"/>
              <a:t>Encouraging</a:t>
            </a:r>
            <a:r>
              <a:rPr lang="it-IT" sz="1600" dirty="0"/>
              <a:t> the </a:t>
            </a:r>
            <a:r>
              <a:rPr lang="it-IT" sz="1600" dirty="0" err="1"/>
              <a:t>participation</a:t>
            </a:r>
            <a:r>
              <a:rPr lang="it-IT" sz="1600" dirty="0"/>
              <a:t> of the private </a:t>
            </a:r>
            <a:r>
              <a:rPr lang="it-IT" sz="1600" dirty="0" err="1"/>
              <a:t>sector</a:t>
            </a:r>
            <a:r>
              <a:rPr lang="it-IT" sz="1600" dirty="0"/>
              <a:t> and the media in the </a:t>
            </a:r>
            <a:r>
              <a:rPr lang="it-IT" sz="1600" dirty="0" err="1"/>
              <a:t>prevention</a:t>
            </a:r>
            <a:r>
              <a:rPr lang="it-IT" sz="1600" dirty="0"/>
              <a:t> of </a:t>
            </a:r>
            <a:r>
              <a:rPr lang="it-IT" sz="1600" dirty="0" err="1"/>
              <a:t>violence</a:t>
            </a:r>
            <a:r>
              <a:rPr lang="it-IT" sz="1600" dirty="0"/>
              <a:t> </a:t>
            </a:r>
            <a:r>
              <a:rPr lang="it-IT" sz="1600" dirty="0" err="1"/>
              <a:t>against</a:t>
            </a:r>
            <a:r>
              <a:rPr lang="it-IT" sz="1600" dirty="0"/>
              <a:t> </a:t>
            </a:r>
            <a:r>
              <a:rPr lang="it-IT" sz="1600" dirty="0" err="1"/>
              <a:t>women</a:t>
            </a:r>
            <a:r>
              <a:rPr lang="it-IT" sz="1600" dirty="0"/>
              <a:t> and </a:t>
            </a:r>
            <a:r>
              <a:rPr lang="it-IT" sz="1600" dirty="0" err="1"/>
              <a:t>domestic</a:t>
            </a:r>
            <a:r>
              <a:rPr lang="it-IT" sz="1600" dirty="0"/>
              <a:t> </a:t>
            </a:r>
            <a:r>
              <a:rPr lang="it-IT" sz="1600" dirty="0" err="1"/>
              <a:t>violence</a:t>
            </a:r>
            <a:r>
              <a:rPr lang="it-IT" sz="1600" dirty="0"/>
              <a:t>: </a:t>
            </a:r>
            <a:r>
              <a:rPr lang="it-IT" sz="1600" dirty="0" err="1"/>
              <a:t>Article</a:t>
            </a:r>
            <a:r>
              <a:rPr lang="it-IT" sz="1600" dirty="0"/>
              <a:t> 17 of the Istanbul Convention: A </a:t>
            </a:r>
            <a:r>
              <a:rPr lang="it-IT" sz="1600" dirty="0" err="1"/>
              <a:t>collection</a:t>
            </a:r>
            <a:r>
              <a:rPr lang="it-IT" sz="1600" dirty="0"/>
              <a:t> of </a:t>
            </a:r>
            <a:r>
              <a:rPr lang="it-IT" sz="1600" dirty="0" err="1"/>
              <a:t>papers</a:t>
            </a:r>
            <a:r>
              <a:rPr lang="it-IT" sz="1600" dirty="0"/>
              <a:t> on the </a:t>
            </a:r>
            <a:r>
              <a:rPr lang="it-IT" sz="1600" dirty="0" err="1"/>
              <a:t>Council</a:t>
            </a:r>
            <a:r>
              <a:rPr lang="it-IT" sz="1600" dirty="0"/>
              <a:t> of Europe on </a:t>
            </a:r>
            <a:r>
              <a:rPr lang="it-IT" sz="1600" dirty="0" err="1"/>
              <a:t>preventing</a:t>
            </a:r>
            <a:r>
              <a:rPr lang="it-IT" sz="1600" dirty="0"/>
              <a:t> and </a:t>
            </a:r>
            <a:r>
              <a:rPr lang="it-IT" sz="1600" dirty="0" err="1"/>
              <a:t>combating</a:t>
            </a:r>
            <a:r>
              <a:rPr lang="it-IT" sz="1600" dirty="0"/>
              <a:t> </a:t>
            </a:r>
            <a:r>
              <a:rPr lang="it-IT" sz="1600" dirty="0" err="1"/>
              <a:t>violence</a:t>
            </a:r>
            <a:r>
              <a:rPr lang="it-IT" sz="1600" dirty="0"/>
              <a:t> </a:t>
            </a:r>
            <a:r>
              <a:rPr lang="it-IT" sz="1600" dirty="0" err="1"/>
              <a:t>against</a:t>
            </a:r>
            <a:r>
              <a:rPr lang="it-IT" sz="1600" dirty="0"/>
              <a:t> </a:t>
            </a:r>
            <a:r>
              <a:rPr lang="it-IT" sz="1600" dirty="0" err="1"/>
              <a:t>women</a:t>
            </a:r>
            <a:r>
              <a:rPr lang="it-IT" sz="1600" dirty="0"/>
              <a:t> and </a:t>
            </a:r>
            <a:r>
              <a:rPr lang="it-IT" sz="1600" dirty="0" err="1"/>
              <a:t>domestic</a:t>
            </a:r>
            <a:r>
              <a:rPr lang="it-IT" sz="1600" dirty="0"/>
              <a:t> </a:t>
            </a:r>
            <a:r>
              <a:rPr lang="it-IT" sz="1600" dirty="0" err="1"/>
              <a:t>violence</a:t>
            </a:r>
            <a:r>
              <a:rPr lang="it-IT" sz="1600" dirty="0"/>
              <a:t>, Strasbourg, </a:t>
            </a:r>
            <a:r>
              <a:rPr lang="it-IT" sz="1600" dirty="0" err="1"/>
              <a:t>January</a:t>
            </a:r>
            <a:r>
              <a:rPr lang="it-IT" sz="1600" dirty="0"/>
              <a:t> 2016, [</a:t>
            </a:r>
            <a:r>
              <a:rPr lang="it-IT" sz="1600" dirty="0" err="1"/>
              <a:t>https</a:t>
            </a:r>
            <a:r>
              <a:rPr lang="it-IT" sz="1600" dirty="0"/>
              <a:t>://</a:t>
            </a:r>
            <a:r>
              <a:rPr lang="it-IT" sz="1600" dirty="0" err="1"/>
              <a:t>rm.coe.int</a:t>
            </a:r>
            <a:r>
              <a:rPr lang="it-IT" sz="1600" dirty="0"/>
              <a:t>/16805970bd]. </a:t>
            </a:r>
          </a:p>
          <a:p>
            <a:endParaRPr lang="it-IT" dirty="0"/>
          </a:p>
        </p:txBody>
      </p:sp>
      <p:sp>
        <p:nvSpPr>
          <p:cNvPr id="4" name="Segnaposto piè di pagina 3">
            <a:extLst>
              <a:ext uri="{FF2B5EF4-FFF2-40B4-BE49-F238E27FC236}">
                <a16:creationId xmlns:a16="http://schemas.microsoft.com/office/drawing/2014/main" id="{9DF8A0AA-E813-AE40-9DCE-D6FEB1EA82DB}"/>
              </a:ext>
            </a:extLst>
          </p:cNvPr>
          <p:cNvSpPr>
            <a:spLocks noGrp="1"/>
          </p:cNvSpPr>
          <p:nvPr>
            <p:ph type="ftr" sz="quarter" idx="10"/>
          </p:nvPr>
        </p:nvSpPr>
        <p:spPr/>
        <p:txBody>
          <a:bodyPr/>
          <a:lstStyle/>
          <a:p>
            <a:pPr>
              <a:defRPr/>
            </a:pPr>
            <a:r>
              <a:rPr lang="it-IT"/>
              <a:t>DIPARTIMENTO DI SCIENZE GIURIDICHE</a:t>
            </a:r>
            <a:endParaRPr lang="it-IT" sz="1400">
              <a:solidFill>
                <a:schemeClr val="tx1"/>
              </a:solidFill>
              <a:latin typeface="Arial" charset="0"/>
            </a:endParaRPr>
          </a:p>
        </p:txBody>
      </p:sp>
      <p:sp>
        <p:nvSpPr>
          <p:cNvPr id="5" name="CasellaDiTesto 4">
            <a:extLst>
              <a:ext uri="{FF2B5EF4-FFF2-40B4-BE49-F238E27FC236}">
                <a16:creationId xmlns:a16="http://schemas.microsoft.com/office/drawing/2014/main" id="{26CB5524-1E37-CC47-98F2-0277840A8A6D}"/>
              </a:ext>
            </a:extLst>
          </p:cNvPr>
          <p:cNvSpPr txBox="1"/>
          <p:nvPr/>
        </p:nvSpPr>
        <p:spPr>
          <a:xfrm>
            <a:off x="3526971" y="6275973"/>
            <a:ext cx="4536374" cy="338554"/>
          </a:xfrm>
          <a:prstGeom prst="rect">
            <a:avLst/>
          </a:prstGeom>
          <a:solidFill>
            <a:schemeClr val="bg1"/>
          </a:solidFill>
        </p:spPr>
        <p:txBody>
          <a:bodyPr wrap="square" rtlCol="0">
            <a:spAutoFit/>
          </a:bodyPr>
          <a:lstStyle/>
          <a:p>
            <a:r>
              <a:rPr lang="it-IT" sz="1600" dirty="0">
                <a:solidFill>
                  <a:srgbClr val="424242"/>
                </a:solidFill>
                <a:latin typeface="+mn-lt"/>
                <a:ea typeface="+mn-ea"/>
              </a:rPr>
              <a:t>«Revenge </a:t>
            </a:r>
            <a:r>
              <a:rPr lang="it-IT" sz="1600" dirty="0" err="1">
                <a:solidFill>
                  <a:srgbClr val="424242"/>
                </a:solidFill>
                <a:latin typeface="+mn-lt"/>
                <a:ea typeface="+mn-ea"/>
              </a:rPr>
              <a:t>Porn</a:t>
            </a:r>
            <a:r>
              <a:rPr lang="it-IT" sz="1600" dirty="0">
                <a:solidFill>
                  <a:srgbClr val="424242"/>
                </a:solidFill>
                <a:latin typeface="+mn-lt"/>
                <a:ea typeface="+mn-ea"/>
              </a:rPr>
              <a:t>» sulle piattaforme online</a:t>
            </a:r>
          </a:p>
        </p:txBody>
      </p:sp>
      <p:sp>
        <p:nvSpPr>
          <p:cNvPr id="6" name="CasellaDiTesto 5">
            <a:extLst>
              <a:ext uri="{FF2B5EF4-FFF2-40B4-BE49-F238E27FC236}">
                <a16:creationId xmlns:a16="http://schemas.microsoft.com/office/drawing/2014/main" id="{ED413879-5009-EF4B-AA21-782310E8F35D}"/>
              </a:ext>
            </a:extLst>
          </p:cNvPr>
          <p:cNvSpPr txBox="1"/>
          <p:nvPr/>
        </p:nvSpPr>
        <p:spPr>
          <a:xfrm>
            <a:off x="3526971" y="6275973"/>
            <a:ext cx="4536374" cy="307777"/>
          </a:xfrm>
          <a:prstGeom prst="rect">
            <a:avLst/>
          </a:prstGeom>
          <a:solidFill>
            <a:schemeClr val="bg1"/>
          </a:solidFill>
        </p:spPr>
        <p:txBody>
          <a:bodyPr wrap="square" rtlCol="0">
            <a:spAutoFit/>
          </a:bodyPr>
          <a:lstStyle/>
          <a:p>
            <a:r>
              <a:rPr lang="it-IT" sz="1400" dirty="0">
                <a:solidFill>
                  <a:srgbClr val="424242"/>
                </a:solidFill>
                <a:latin typeface="+mn-lt"/>
                <a:ea typeface="+mn-ea"/>
              </a:rPr>
              <a:t>«Revenge </a:t>
            </a:r>
            <a:r>
              <a:rPr lang="it-IT" sz="1400" dirty="0" err="1">
                <a:solidFill>
                  <a:srgbClr val="424242"/>
                </a:solidFill>
                <a:latin typeface="+mn-lt"/>
                <a:ea typeface="+mn-ea"/>
              </a:rPr>
              <a:t>Porn</a:t>
            </a:r>
            <a:r>
              <a:rPr lang="it-IT" sz="1400" dirty="0">
                <a:solidFill>
                  <a:srgbClr val="424242"/>
                </a:solidFill>
                <a:latin typeface="+mn-lt"/>
                <a:ea typeface="+mn-ea"/>
              </a:rPr>
              <a:t>» e «</a:t>
            </a:r>
            <a:r>
              <a:rPr lang="it-IT" sz="1400" dirty="0" err="1">
                <a:solidFill>
                  <a:srgbClr val="424242"/>
                </a:solidFill>
                <a:latin typeface="+mn-lt"/>
                <a:ea typeface="+mn-ea"/>
              </a:rPr>
              <a:t>deepfake</a:t>
            </a:r>
            <a:r>
              <a:rPr lang="it-IT" sz="1400" dirty="0">
                <a:solidFill>
                  <a:srgbClr val="424242"/>
                </a:solidFill>
                <a:latin typeface="+mn-lt"/>
                <a:ea typeface="+mn-ea"/>
              </a:rPr>
              <a:t>» sulle piattaforme online</a:t>
            </a:r>
          </a:p>
        </p:txBody>
      </p:sp>
    </p:spTree>
    <p:extLst>
      <p:ext uri="{BB962C8B-B14F-4D97-AF65-F5344CB8AC3E}">
        <p14:creationId xmlns:p14="http://schemas.microsoft.com/office/powerpoint/2010/main" val="1264424839"/>
      </p:ext>
    </p:extLst>
  </p:cSld>
  <p:clrMapOvr>
    <a:masterClrMapping/>
  </p:clrMapOvr>
</p:sld>
</file>

<file path=ppt/theme/theme1.xml><?xml version="1.0" encoding="utf-8"?>
<a:theme xmlns:a="http://schemas.openxmlformats.org/drawingml/2006/main" name="B_PP_Dipart_2r">
  <a:themeElements>
    <a:clrScheme name="B_PP_Dipart_2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_PP_Dipart_2r">
      <a:majorFont>
        <a:latin typeface="Trebuchet MS"/>
        <a:ea typeface="ＭＳ Ｐゴシック"/>
        <a:cs typeface=""/>
      </a:majorFont>
      <a:minorFont>
        <a:latin typeface="Trebuchet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pitchFamily="96" charset="-128"/>
          </a:defRPr>
        </a:defPPr>
      </a:lstStyle>
    </a:lnDef>
  </a:objectDefaults>
  <a:extraClrSchemeLst>
    <a:extraClrScheme>
      <a:clrScheme name="B_PP_Dipart_2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_PP_Dipart_2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_PP_Dipart_2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_PP_Dipart_2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_PP_Dipart_2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_PP_Dipart_2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_PP_Dipart_2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_PP_Dipart_2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_PP_Dipart_2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_PP_Dipart_2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_PP_Dipart_2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_PP_Dipart_2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Trebuchet MS"/>
        <a:ea typeface="ＭＳ Ｐゴシック"/>
        <a:cs typeface=""/>
      </a:majorFont>
      <a:minorFont>
        <a:latin typeface="Trebuchet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pitchFamily="96" charset="-128"/>
          </a:defRPr>
        </a:defPPr>
      </a:lstStyle>
    </a:lnDef>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B_PP_Dipart_2r</Template>
  <TotalTime>446</TotalTime>
  <Words>7598</Words>
  <Application>Microsoft Office PowerPoint</Application>
  <PresentationFormat>Presentazione su schermo (4:3)</PresentationFormat>
  <Paragraphs>679</Paragraphs>
  <Slides>74</Slides>
  <Notes>0</Notes>
  <HiddenSlides>0</HiddenSlides>
  <MMClips>3</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74</vt:i4>
      </vt:variant>
    </vt:vector>
  </HeadingPairs>
  <TitlesOfParts>
    <vt:vector size="83" baseType="lpstr">
      <vt:lpstr>ＭＳ Ｐゴシック</vt:lpstr>
      <vt:lpstr>Arial</vt:lpstr>
      <vt:lpstr>Courier New</vt:lpstr>
      <vt:lpstr>Garamond</vt:lpstr>
      <vt:lpstr>Trebuchet MS</vt:lpstr>
      <vt:lpstr>Trebuchet MS (Titoli)</vt:lpstr>
      <vt:lpstr>Wingdings</vt:lpstr>
      <vt:lpstr>B_PP_Dipart_2r</vt:lpstr>
      <vt:lpstr>Struttura predefinita</vt:lpstr>
      <vt:lpstr>Presentazione standard di PowerPoint</vt:lpstr>
      <vt:lpstr>Agenda</vt:lpstr>
      <vt:lpstr>Agenda</vt:lpstr>
      <vt:lpstr>«Revenge porn» e la cyberviolence</vt:lpstr>
      <vt:lpstr>Cyberviolence: una definizione </vt:lpstr>
      <vt:lpstr>La Convenzione di Budapest</vt:lpstr>
      <vt:lpstr>Il secondo Protocollo aggiuntivo alla Convenzione di Budapest</vt:lpstr>
      <vt:lpstr>La Convenzione di Istanbul </vt:lpstr>
      <vt:lpstr>Il framework del Consiglio d’Europea </vt:lpstr>
      <vt:lpstr>«Revenge porn»: una definizione </vt:lpstr>
      <vt:lpstr>Studi quantitativi: una violenza di genere</vt:lpstr>
      <vt:lpstr>Studi quantitativi: una violenza di genere</vt:lpstr>
      <vt:lpstr>Studi qualitativi: gli impatti psicologici</vt:lpstr>
      <vt:lpstr>Il fenomeno: metodi di acquisizione dei file</vt:lpstr>
      <vt:lpstr>Il fenomeno: la diffusione dei file </vt:lpstr>
      <vt:lpstr>Il fenomeno: l’indicizzazione dei contenuti </vt:lpstr>
      <vt:lpstr>Il fenomeno: «the tip of a very big iceberg» e gli effetti del lockdown</vt:lpstr>
      <vt:lpstr>Il fenomeno: le nuove frontiere dell’IA </vt:lpstr>
      <vt:lpstr>Il fenomeno: le nuove frontiere dell’IA </vt:lpstr>
      <vt:lpstr>Il fenomeno: il «deepfake»</vt:lpstr>
      <vt:lpstr>Il fenomeno: il deepfake </vt:lpstr>
      <vt:lpstr>Il fenomeno: il deepfake – morphing  </vt:lpstr>
      <vt:lpstr>Il fenomeno: il deepfake – face replacement</vt:lpstr>
      <vt:lpstr>Il fenomeno: il deepfake – face generation </vt:lpstr>
      <vt:lpstr>Il fenomeno: il deepfake – «body puppetry» </vt:lpstr>
      <vt:lpstr>Presentazione standard di PowerPoint</vt:lpstr>
      <vt:lpstr>Il fenomeno: il deepfake applicato alla GbV </vt:lpstr>
      <vt:lpstr>Il fenomeno: deepfake non consensuali </vt:lpstr>
      <vt:lpstr>Il fenomeno: lo sviluppo di applicativi</vt:lpstr>
      <vt:lpstr>Il fenomeno: lo sviluppo di applicativi</vt:lpstr>
      <vt:lpstr>Il fenomeno: strumentalizzare i deepfake </vt:lpstr>
      <vt:lpstr>Agenda</vt:lpstr>
      <vt:lpstr>Italia: la riforma «Codice Rosso» (L. 69/2019)</vt:lpstr>
      <vt:lpstr>Italia: la riforma «Codice Rosso» (L. 69/2019)</vt:lpstr>
      <vt:lpstr>Italia: la riforma «Codice Rosso» (L. 69/2019)</vt:lpstr>
      <vt:lpstr>Agenda</vt:lpstr>
      <vt:lpstr>Italia: il ruolo dell’Autorità Garante nel contrasto alla «cyber violence»</vt:lpstr>
      <vt:lpstr>Italia: il ruolo dell’Autorità Garante nel contrasto alla «cyber violence»</vt:lpstr>
      <vt:lpstr>Italia: il ruolo dell’Autorità Garante nel contrasto alla «cyber violence»</vt:lpstr>
      <vt:lpstr>Italia: il ruolo dell’Autorità Garante nel contrasto alla «cyber violence»</vt:lpstr>
      <vt:lpstr>Italia: il ruolo dell’Autorità Garante nel contrasto alla «cyber violence»</vt:lpstr>
      <vt:lpstr>Italia: il ruolo dell’Autorità Garante nel contrasto alla «cyber violence»</vt:lpstr>
      <vt:lpstr>Italia: il ruolo dell’Autorità Garante nel contrasto alla «cyber violence»</vt:lpstr>
      <vt:lpstr>La collaborazione tra Garante Privacy e Meta</vt:lpstr>
      <vt:lpstr>La collaborazione tra Garante Privacy e Meta</vt:lpstr>
      <vt:lpstr>Il caso: Deepnude su Telegram e l’intervento del Garante Privacy  </vt:lpstr>
      <vt:lpstr>Il caso: Deepnude su Telegram e l’intervento del Garante Privacy</vt:lpstr>
      <vt:lpstr>Presentazione standard di PowerPoint</vt:lpstr>
      <vt:lpstr>Agenda</vt:lpstr>
      <vt:lpstr>La responsabilità delle piattaforme online in UE</vt:lpstr>
      <vt:lpstr>La responsabilità delle piattaforme online in UE</vt:lpstr>
      <vt:lpstr>La responsabilità delle piattaforme online in UE</vt:lpstr>
      <vt:lpstr>La responsabilità delle piattaforme online in UE</vt:lpstr>
      <vt:lpstr>La responsabilità delle piattaforme online in UE</vt:lpstr>
      <vt:lpstr>La responsabilità delle piattaforme online in UE</vt:lpstr>
      <vt:lpstr>La responsabilità delle piattaforme online in UE</vt:lpstr>
      <vt:lpstr>La responsabilità delle piattaforme online in UE</vt:lpstr>
      <vt:lpstr>La responsabilità delle piattaforme online in UE</vt:lpstr>
      <vt:lpstr>Agenda</vt:lpstr>
      <vt:lpstr>L’AI Act e la disciplina del deepfake</vt:lpstr>
      <vt:lpstr>L’AI Act e la disciplina del deepfake</vt:lpstr>
      <vt:lpstr>L’AI Act e la disciplina del deepfake</vt:lpstr>
      <vt:lpstr>L’AI Act e la disciplina del deepfake</vt:lpstr>
      <vt:lpstr>L’AI Act e la disciplina del deepfake</vt:lpstr>
      <vt:lpstr>L’AI Act e la disciplina del deepfake</vt:lpstr>
      <vt:lpstr>L’AI Act e la disciplina del deepfake</vt:lpstr>
      <vt:lpstr>L’AI Act e la disciplina del deepfake</vt:lpstr>
      <vt:lpstr>L’AI Act e la disciplina del deepfake</vt:lpstr>
      <vt:lpstr>Agenda</vt:lpstr>
      <vt:lpstr>L’applicazione del DSA? </vt:lpstr>
      <vt:lpstr>L’applicazione dell’AI Act? </vt:lpstr>
      <vt:lpstr>Presentazione standard di PowerPoint</vt:lpstr>
      <vt:lpstr>Presentazione standard di PowerPoint</vt:lpstr>
      <vt:lpstr>Presentazione standard di PowerPoint</vt:lpstr>
    </vt:vector>
  </TitlesOfParts>
  <Company>Gruppo Consip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Consip</dc:creator>
  <cp:lastModifiedBy>Elisabetta Stringhi</cp:lastModifiedBy>
  <cp:revision>76</cp:revision>
  <dcterms:created xsi:type="dcterms:W3CDTF">2009-12-15T11:49:13Z</dcterms:created>
  <dcterms:modified xsi:type="dcterms:W3CDTF">2024-04-15T10:49:38Z</dcterms:modified>
</cp:coreProperties>
</file>